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4"/>
  </p:notesMasterIdLst>
  <p:sldIdLst>
    <p:sldId id="256" r:id="rId2"/>
    <p:sldId id="257" r:id="rId3"/>
  </p:sldIdLst>
  <p:sldSz cx="7772400" cy="10058400"/>
  <p:notesSz cx="6858000" cy="9144000"/>
  <p:embeddedFontLst>
    <p:embeddedFont>
      <p:font typeface="Anaheim" panose="020B0604020202020204" charset="0"/>
      <p:regular r:id="rId5"/>
    </p:embeddedFont>
    <p:embeddedFont>
      <p:font typeface="Secular One" panose="00000500000000000000" pitchFamily="2" charset="-79"/>
      <p:regular r:id="rId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528">
          <p15:clr>
            <a:srgbClr val="A4A3A4"/>
          </p15:clr>
        </p15:guide>
        <p15:guide id="2" pos="2448">
          <p15:clr>
            <a:srgbClr val="A4A3A4"/>
          </p15:clr>
        </p15:guide>
        <p15:guide id="3" orient="horz" pos="1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5E638D8-810E-4D98-8F6C-F2E178A45AD6}" v="3" dt="2024-08-05T15:13:38.168"/>
  </p1510:revLst>
</p1510:revInfo>
</file>

<file path=ppt/tableStyles.xml><?xml version="1.0" encoding="utf-8"?>
<a:tblStyleLst xmlns:a="http://schemas.openxmlformats.org/drawingml/2006/main" def="{23899F14-1DF2-4246-B688-BADA35D27862}">
  <a:tblStyle styleId="{23899F14-1DF2-4246-B688-BADA35D27862}"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226" autoAdjust="0"/>
  </p:normalViewPr>
  <p:slideViewPr>
    <p:cSldViewPr snapToGrid="0">
      <p:cViewPr>
        <p:scale>
          <a:sx n="80" d="100"/>
          <a:sy n="80" d="100"/>
        </p:scale>
        <p:origin x="1867" y="-1478"/>
      </p:cViewPr>
      <p:guideLst>
        <p:guide orient="horz" pos="3528"/>
        <p:guide pos="2448"/>
        <p:guide orient="horz" pos="14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2.fntdata"/><Relationship Id="rId11" Type="http://schemas.microsoft.com/office/2016/11/relationships/changesInfo" Target="changesInfos/changesInfo1.xml"/><Relationship Id="rId5" Type="http://schemas.openxmlformats.org/officeDocument/2006/relationships/font" Target="fonts/font1.fntdata"/><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ondrala, Goutham" userId="a41fecaf-7aa2-418a-ae54-c533f87453ec" providerId="ADAL" clId="{F5E638D8-810E-4D98-8F6C-F2E178A45AD6}"/>
    <pc:docChg chg="undo custSel modSld">
      <pc:chgData name="Gondrala, Goutham" userId="a41fecaf-7aa2-418a-ae54-c533f87453ec" providerId="ADAL" clId="{F5E638D8-810E-4D98-8F6C-F2E178A45AD6}" dt="2024-08-05T15:14:15.112" v="29" actId="20577"/>
      <pc:docMkLst>
        <pc:docMk/>
      </pc:docMkLst>
      <pc:sldChg chg="modSp mod">
        <pc:chgData name="Gondrala, Goutham" userId="a41fecaf-7aa2-418a-ae54-c533f87453ec" providerId="ADAL" clId="{F5E638D8-810E-4D98-8F6C-F2E178A45AD6}" dt="2024-08-05T15:14:15.112" v="29" actId="20577"/>
        <pc:sldMkLst>
          <pc:docMk/>
          <pc:sldMk cId="0" sldId="256"/>
        </pc:sldMkLst>
        <pc:spChg chg="mod">
          <ac:chgData name="Gondrala, Goutham" userId="a41fecaf-7aa2-418a-ae54-c533f87453ec" providerId="ADAL" clId="{F5E638D8-810E-4D98-8F6C-F2E178A45AD6}" dt="2024-08-05T15:14:15.112" v="29" actId="20577"/>
          <ac:spMkLst>
            <pc:docMk/>
            <pc:sldMk cId="0" sldId="256"/>
            <ac:spMk id="67"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04480" y="685800"/>
            <a:ext cx="2649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5de2bf0856_0_18:notes"/>
          <p:cNvSpPr>
            <a:spLocks noGrp="1" noRot="1" noChangeAspect="1"/>
          </p:cNvSpPr>
          <p:nvPr>
            <p:ph type="sldImg" idx="2"/>
          </p:nvPr>
        </p:nvSpPr>
        <p:spPr>
          <a:xfrm>
            <a:off x="2105025" y="685800"/>
            <a:ext cx="2649538"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5de2bf0856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64952" y="1456058"/>
            <a:ext cx="7242600" cy="40140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264945" y="5542289"/>
            <a:ext cx="7242600" cy="1550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264945" y="2163089"/>
            <a:ext cx="7242600" cy="38397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264945" y="6164351"/>
            <a:ext cx="7242600" cy="25437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64945" y="4206107"/>
            <a:ext cx="7242600" cy="16461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264945" y="2253729"/>
            <a:ext cx="7242600" cy="66810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264945" y="2253729"/>
            <a:ext cx="3399900" cy="66810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107540" y="2253729"/>
            <a:ext cx="3399900" cy="66810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264945" y="1086507"/>
            <a:ext cx="2386800" cy="14778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264945" y="2717440"/>
            <a:ext cx="2386800" cy="62175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16713" y="880293"/>
            <a:ext cx="5412600" cy="7999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25675" y="2411542"/>
            <a:ext cx="3438300" cy="28986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25675" y="5481569"/>
            <a:ext cx="3438300" cy="24153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198575" y="1415969"/>
            <a:ext cx="3261300" cy="7226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264945" y="8273124"/>
            <a:ext cx="5099100" cy="11832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graphicFrame>
        <p:nvGraphicFramePr>
          <p:cNvPr id="54" name="Google Shape;54;p13"/>
          <p:cNvGraphicFramePr/>
          <p:nvPr>
            <p:extLst>
              <p:ext uri="{D42A27DB-BD31-4B8C-83A1-F6EECF244321}">
                <p14:modId xmlns:p14="http://schemas.microsoft.com/office/powerpoint/2010/main" val="3220406414"/>
              </p:ext>
            </p:extLst>
          </p:nvPr>
        </p:nvGraphicFramePr>
        <p:xfrm>
          <a:off x="3483156" y="3302928"/>
          <a:ext cx="3870866" cy="1767780"/>
        </p:xfrm>
        <a:graphic>
          <a:graphicData uri="http://schemas.openxmlformats.org/drawingml/2006/table">
            <a:tbl>
              <a:tblPr>
                <a:noFill/>
                <a:tableStyleId>{23899F14-1DF2-4246-B688-BADA35D27862}</a:tableStyleId>
              </a:tblPr>
              <a:tblGrid>
                <a:gridCol w="1935433">
                  <a:extLst>
                    <a:ext uri="{9D8B030D-6E8A-4147-A177-3AD203B41FA5}">
                      <a16:colId xmlns:a16="http://schemas.microsoft.com/office/drawing/2014/main" val="20000"/>
                    </a:ext>
                  </a:extLst>
                </a:gridCol>
                <a:gridCol w="1935433">
                  <a:extLst>
                    <a:ext uri="{9D8B030D-6E8A-4147-A177-3AD203B41FA5}">
                      <a16:colId xmlns:a16="http://schemas.microsoft.com/office/drawing/2014/main" val="2870406870"/>
                    </a:ext>
                  </a:extLst>
                </a:gridCol>
              </a:tblGrid>
              <a:tr h="328953">
                <a:tc>
                  <a:txBody>
                    <a:bodyPr/>
                    <a:lstStyle/>
                    <a:p>
                      <a:pPr marL="0" marR="0" lvl="0" indent="0" algn="l" rtl="0">
                        <a:spcBef>
                          <a:spcPts val="0"/>
                        </a:spcBef>
                        <a:spcAft>
                          <a:spcPts val="0"/>
                        </a:spcAft>
                        <a:buNone/>
                      </a:pPr>
                      <a:r>
                        <a:rPr lang="en" sz="1150" dirty="0">
                          <a:latin typeface="Anaheim"/>
                          <a:ea typeface="Anaheim"/>
                          <a:cs typeface="Anaheim"/>
                          <a:sym typeface="Anaheim"/>
                        </a:rPr>
                        <a:t>Part A</a:t>
                      </a:r>
                      <a:endParaRPr sz="1150" dirty="0">
                        <a:latin typeface="Anaheim"/>
                        <a:ea typeface="Anaheim"/>
                        <a:cs typeface="Anaheim"/>
                        <a:sym typeface="Anaheim"/>
                      </a:endParaRPr>
                    </a:p>
                  </a:txBody>
                  <a:tcPr marL="91425" marR="91425" marT="91425" marB="91425">
                    <a:lnL w="9525" cap="flat" cmpd="sng">
                      <a:solidFill>
                        <a:schemeClr val="lt1"/>
                      </a:solidFill>
                      <a:prstDash val="solid"/>
                      <a:round/>
                      <a:headEnd type="none" w="sm" len="sm"/>
                      <a:tailEnd type="none" w="sm" len="sm"/>
                    </a:lnL>
                    <a:lnR w="9525" cap="flat" cmpd="sng" algn="ctr">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lgn="ctr">
                      <a:solidFill>
                        <a:schemeClr val="lt1"/>
                      </a:solidFill>
                      <a:prstDash val="solid"/>
                      <a:round/>
                      <a:headEnd type="none" w="sm" len="sm"/>
                      <a:tailEnd type="none" w="sm" len="sm"/>
                    </a:lnB>
                  </a:tcPr>
                </a:tc>
                <a:tc>
                  <a:txBody>
                    <a:bodyPr/>
                    <a:lstStyle/>
                    <a:p>
                      <a:pPr marL="0" lvl="0" indent="0" algn="l" rtl="0">
                        <a:spcBef>
                          <a:spcPts val="0"/>
                        </a:spcBef>
                        <a:spcAft>
                          <a:spcPts val="0"/>
                        </a:spcAft>
                        <a:buNone/>
                      </a:pPr>
                      <a:r>
                        <a:rPr lang="en" sz="1150">
                          <a:latin typeface="Anaheim"/>
                          <a:ea typeface="Anaheim"/>
                          <a:cs typeface="Anaheim"/>
                          <a:sym typeface="Anaheim"/>
                        </a:rPr>
                        <a:t>Part B</a:t>
                      </a:r>
                      <a:endParaRPr sz="1150">
                        <a:latin typeface="Anaheim"/>
                        <a:ea typeface="Anaheim"/>
                        <a:cs typeface="Anaheim"/>
                        <a:sym typeface="Anaheim"/>
                      </a:endParaRPr>
                    </a:p>
                  </a:txBody>
                  <a:tcPr marL="91425" marR="91425" marT="91425" marB="91425">
                    <a:lnL w="9525" cap="flat" cmpd="sng">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lgn="ctr">
                      <a:solidFill>
                        <a:schemeClr val="lt1"/>
                      </a:solidFill>
                      <a:prstDash val="solid"/>
                      <a:round/>
                      <a:headEnd type="none" w="sm" len="sm"/>
                      <a:tailEnd type="none" w="sm" len="sm"/>
                    </a:lnB>
                  </a:tcPr>
                </a:tc>
                <a:extLst>
                  <a:ext uri="{0D108BD9-81ED-4DB2-BD59-A6C34878D82A}">
                    <a16:rowId xmlns:a16="http://schemas.microsoft.com/office/drawing/2014/main" val="1341823395"/>
                  </a:ext>
                </a:extLst>
              </a:tr>
              <a:tr h="1294897">
                <a:tc>
                  <a:txBody>
                    <a:bodyPr/>
                    <a:lstStyle/>
                    <a:p>
                      <a:pPr marL="114300" lvl="0" indent="-187325" algn="l" rtl="0">
                        <a:spcBef>
                          <a:spcPts val="0"/>
                        </a:spcBef>
                        <a:spcAft>
                          <a:spcPts val="0"/>
                        </a:spcAft>
                        <a:buSzPts val="1150"/>
                        <a:buFont typeface="Anaheim"/>
                        <a:buChar char="●"/>
                      </a:pPr>
                      <a:r>
                        <a:rPr lang="en" sz="1150" dirty="0">
                          <a:latin typeface="Anaheim"/>
                          <a:ea typeface="Anaheim"/>
                          <a:cs typeface="Anaheim"/>
                          <a:sym typeface="Anaheim"/>
                        </a:rPr>
                        <a:t>Polynomial Expressions</a:t>
                      </a:r>
                      <a:endParaRPr sz="1150" dirty="0">
                        <a:latin typeface="Anaheim"/>
                        <a:ea typeface="Anaheim"/>
                        <a:cs typeface="Anaheim"/>
                        <a:sym typeface="Anaheim"/>
                      </a:endParaRPr>
                    </a:p>
                    <a:p>
                      <a:pPr marL="114300" lvl="0" indent="-187325" algn="l" rtl="0">
                        <a:spcBef>
                          <a:spcPts val="0"/>
                        </a:spcBef>
                        <a:spcAft>
                          <a:spcPts val="0"/>
                        </a:spcAft>
                        <a:buSzPts val="1150"/>
                        <a:buFont typeface="Anaheim"/>
                        <a:buChar char="●"/>
                      </a:pPr>
                      <a:r>
                        <a:rPr lang="en-US" sz="1150" dirty="0">
                          <a:latin typeface="Anaheim"/>
                          <a:ea typeface="Anaheim"/>
                          <a:cs typeface="Anaheim"/>
                          <a:sym typeface="Anaheim"/>
                        </a:rPr>
                        <a:t>Geometric Functions, Construction, and Proof</a:t>
                      </a:r>
                      <a:endParaRPr sz="1150" dirty="0">
                        <a:latin typeface="Anaheim"/>
                        <a:ea typeface="Anaheim"/>
                        <a:cs typeface="Anaheim"/>
                        <a:sym typeface="Anaheim"/>
                      </a:endParaRPr>
                    </a:p>
                    <a:p>
                      <a:pPr marL="114300" lvl="0" indent="-187325" algn="l" rtl="0">
                        <a:spcBef>
                          <a:spcPts val="0"/>
                        </a:spcBef>
                        <a:spcAft>
                          <a:spcPts val="0"/>
                        </a:spcAft>
                        <a:buSzPts val="1150"/>
                        <a:buFont typeface="Anaheim"/>
                        <a:buChar char="●"/>
                      </a:pPr>
                      <a:r>
                        <a:rPr lang="en" sz="1150" dirty="0">
                          <a:latin typeface="Anaheim"/>
                          <a:ea typeface="Anaheim"/>
                          <a:cs typeface="Anaheim"/>
                          <a:sym typeface="Anaheim"/>
                        </a:rPr>
                        <a:t>Congruence</a:t>
                      </a:r>
                      <a:endParaRPr sz="1150" dirty="0">
                        <a:latin typeface="Anaheim"/>
                        <a:ea typeface="Anaheim"/>
                        <a:cs typeface="Anaheim"/>
                        <a:sym typeface="Anaheim"/>
                      </a:endParaRPr>
                    </a:p>
                    <a:p>
                      <a:pPr marL="114300" lvl="0" indent="-187325" algn="l" rtl="0">
                        <a:spcBef>
                          <a:spcPts val="0"/>
                        </a:spcBef>
                        <a:spcAft>
                          <a:spcPts val="0"/>
                        </a:spcAft>
                        <a:buSzPts val="1150"/>
                        <a:buFont typeface="Anaheim"/>
                        <a:buChar char="●"/>
                      </a:pPr>
                      <a:r>
                        <a:rPr lang="en" sz="1150" dirty="0">
                          <a:latin typeface="Anaheim"/>
                          <a:ea typeface="Anaheim"/>
                          <a:cs typeface="Anaheim"/>
                          <a:sym typeface="Anaheim"/>
                        </a:rPr>
                        <a:t>Similarity</a:t>
                      </a:r>
                      <a:endParaRPr sz="1150" dirty="0">
                        <a:latin typeface="Anaheim"/>
                        <a:ea typeface="Anaheim"/>
                        <a:cs typeface="Anaheim"/>
                        <a:sym typeface="Anaheim"/>
                      </a:endParaRPr>
                    </a:p>
                    <a:p>
                      <a:pPr marL="114300" lvl="0" indent="-187325" algn="l" rtl="0">
                        <a:spcBef>
                          <a:spcPts val="0"/>
                        </a:spcBef>
                        <a:spcAft>
                          <a:spcPts val="0"/>
                        </a:spcAft>
                        <a:buSzPts val="1150"/>
                        <a:buFont typeface="Anaheim"/>
                        <a:buChar char="●"/>
                      </a:pPr>
                      <a:r>
                        <a:rPr lang="en" sz="1150" dirty="0">
                          <a:latin typeface="Anaheim"/>
                          <a:ea typeface="Anaheim"/>
                          <a:cs typeface="Anaheim"/>
                          <a:sym typeface="Anaheim"/>
                        </a:rPr>
                        <a:t>Right Triangle Trigonometry</a:t>
                      </a:r>
                      <a:endParaRPr sz="1150" dirty="0">
                        <a:latin typeface="Anaheim"/>
                        <a:ea typeface="Anaheim"/>
                        <a:cs typeface="Anaheim"/>
                        <a:sym typeface="Anaheim"/>
                      </a:endParaRPr>
                    </a:p>
                  </a:txBody>
                  <a:tcPr marL="91425" marR="91425" marT="91425" marB="91425">
                    <a:lnL w="9525" cap="flat" cmpd="sng">
                      <a:solidFill>
                        <a:schemeClr val="lt1"/>
                      </a:solidFill>
                      <a:prstDash val="solid"/>
                      <a:round/>
                      <a:headEnd type="none" w="sm" len="sm"/>
                      <a:tailEnd type="none" w="sm" len="sm"/>
                    </a:lnL>
                    <a:lnR w="9525" cap="flat" cmpd="sng" algn="ctr">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tcPr>
                </a:tc>
                <a:tc>
                  <a:txBody>
                    <a:bodyPr/>
                    <a:lstStyle/>
                    <a:p>
                      <a:pPr marL="228600" lvl="0" indent="-187325" algn="l" rtl="0">
                        <a:spcBef>
                          <a:spcPts val="0"/>
                        </a:spcBef>
                        <a:spcAft>
                          <a:spcPts val="0"/>
                        </a:spcAft>
                        <a:buSzPts val="1150"/>
                        <a:buFont typeface="Anaheim"/>
                        <a:buChar char="●"/>
                      </a:pPr>
                      <a:r>
                        <a:rPr lang="en-US" sz="1150" dirty="0">
                          <a:latin typeface="Anaheim"/>
                          <a:ea typeface="Anaheim"/>
                          <a:cs typeface="Anaheim"/>
                          <a:sym typeface="Anaheim"/>
                        </a:rPr>
                        <a:t>Circles</a:t>
                      </a:r>
                    </a:p>
                    <a:p>
                      <a:pPr marL="228600" lvl="0" indent="-187325" algn="l" rtl="0">
                        <a:spcBef>
                          <a:spcPts val="0"/>
                        </a:spcBef>
                        <a:spcAft>
                          <a:spcPts val="0"/>
                        </a:spcAft>
                        <a:buSzPts val="1150"/>
                        <a:buFont typeface="Anaheim"/>
                        <a:buChar char="●"/>
                      </a:pPr>
                      <a:r>
                        <a:rPr lang="en" sz="1150" dirty="0">
                          <a:latin typeface="Anaheim"/>
                          <a:ea typeface="Anaheim"/>
                          <a:cs typeface="Anaheim"/>
                          <a:sym typeface="Anaheim"/>
                        </a:rPr>
                        <a:t>Equations and Measurement Volume</a:t>
                      </a:r>
                      <a:endParaRPr sz="1150" dirty="0">
                        <a:latin typeface="Anaheim"/>
                        <a:ea typeface="Anaheim"/>
                        <a:cs typeface="Anaheim"/>
                        <a:sym typeface="Anaheim"/>
                      </a:endParaRPr>
                    </a:p>
                    <a:p>
                      <a:pPr marL="228600" lvl="0" indent="-187325" algn="l" rtl="0">
                        <a:spcBef>
                          <a:spcPts val="0"/>
                        </a:spcBef>
                        <a:spcAft>
                          <a:spcPts val="0"/>
                        </a:spcAft>
                        <a:buSzPts val="1150"/>
                        <a:buFont typeface="Anaheim"/>
                        <a:buChar char="●"/>
                      </a:pPr>
                      <a:r>
                        <a:rPr lang="en" sz="1150" dirty="0">
                          <a:latin typeface="Anaheim"/>
                          <a:ea typeface="Anaheim"/>
                          <a:cs typeface="Anaheim"/>
                          <a:sym typeface="Anaheim"/>
                        </a:rPr>
                        <a:t>Probability and Statistics</a:t>
                      </a:r>
                      <a:endParaRPr sz="1150" dirty="0">
                        <a:latin typeface="Anaheim"/>
                        <a:ea typeface="Anaheim"/>
                        <a:cs typeface="Anaheim"/>
                        <a:sym typeface="Anaheim"/>
                      </a:endParaRPr>
                    </a:p>
                    <a:p>
                      <a:pPr marL="228600" lvl="0" indent="-187325" algn="l" rtl="0">
                        <a:spcBef>
                          <a:spcPts val="0"/>
                        </a:spcBef>
                        <a:spcAft>
                          <a:spcPts val="0"/>
                        </a:spcAft>
                        <a:buSzPts val="1150"/>
                        <a:buFont typeface="Anaheim"/>
                        <a:buChar char="●"/>
                      </a:pPr>
                      <a:r>
                        <a:rPr lang="en" sz="1150" dirty="0">
                          <a:latin typeface="Anaheim"/>
                          <a:ea typeface="Anaheim"/>
                          <a:cs typeface="Anaheim"/>
                          <a:sym typeface="Anaheim"/>
                        </a:rPr>
                        <a:t>Capsrtone Unit</a:t>
                      </a:r>
                      <a:endParaRPr sz="1150" dirty="0">
                        <a:latin typeface="Anaheim"/>
                        <a:ea typeface="Anaheim"/>
                        <a:cs typeface="Anaheim"/>
                        <a:sym typeface="Anaheim"/>
                      </a:endParaRPr>
                    </a:p>
                  </a:txBody>
                  <a:tcPr marL="91425" marR="91425" marT="91425" marB="91425">
                    <a:lnL w="9525" cap="flat" cmpd="sng" algn="ctr">
                      <a:solidFill>
                        <a:schemeClr val="lt1"/>
                      </a:solidFill>
                      <a:prstDash val="solid"/>
                      <a:round/>
                      <a:headEnd type="none" w="sm" len="sm"/>
                      <a:tailEnd type="none" w="sm" len="sm"/>
                    </a:lnL>
                    <a:lnR w="9525" cap="flat" cmpd="sng">
                      <a:solidFill>
                        <a:schemeClr val="lt1"/>
                      </a:solidFill>
                      <a:prstDash val="solid"/>
                      <a:round/>
                      <a:headEnd type="none" w="sm" len="sm"/>
                      <a:tailEnd type="none" w="sm" len="sm"/>
                    </a:lnR>
                    <a:lnT w="9525" cap="flat" cmpd="sng">
                      <a:solidFill>
                        <a:schemeClr val="lt1"/>
                      </a:solidFill>
                      <a:prstDash val="solid"/>
                      <a:round/>
                      <a:headEnd type="none" w="sm" len="sm"/>
                      <a:tailEnd type="none" w="sm" len="sm"/>
                    </a:lnT>
                    <a:lnB w="9525" cap="flat" cmpd="sng">
                      <a:solidFill>
                        <a:schemeClr val="lt1"/>
                      </a:solidFill>
                      <a:prstDash val="solid"/>
                      <a:round/>
                      <a:headEnd type="none" w="sm" len="sm"/>
                      <a:tailEnd type="none" w="sm" len="sm"/>
                    </a:lnB>
                  </a:tcPr>
                </a:tc>
                <a:extLst>
                  <a:ext uri="{0D108BD9-81ED-4DB2-BD59-A6C34878D82A}">
                    <a16:rowId xmlns:a16="http://schemas.microsoft.com/office/drawing/2014/main" val="4042170236"/>
                  </a:ext>
                </a:extLst>
              </a:tr>
            </a:tbl>
          </a:graphicData>
        </a:graphic>
      </p:graphicFrame>
      <p:sp>
        <p:nvSpPr>
          <p:cNvPr id="57" name="Google Shape;57;p13"/>
          <p:cNvSpPr/>
          <p:nvPr/>
        </p:nvSpPr>
        <p:spPr>
          <a:xfrm>
            <a:off x="1000631" y="835177"/>
            <a:ext cx="2206800" cy="887100"/>
          </a:xfrm>
          <a:prstGeom prst="rect">
            <a:avLst/>
          </a:prstGeom>
          <a:no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tx1"/>
              </a:solidFill>
            </a:endParaRPr>
          </a:p>
        </p:txBody>
      </p:sp>
      <p:sp>
        <p:nvSpPr>
          <p:cNvPr id="58" name="Google Shape;58;p13"/>
          <p:cNvSpPr txBox="1"/>
          <p:nvPr/>
        </p:nvSpPr>
        <p:spPr>
          <a:xfrm flipH="1">
            <a:off x="421425" y="5535600"/>
            <a:ext cx="2733600" cy="2476800"/>
          </a:xfrm>
          <a:prstGeom prst="rect">
            <a:avLst/>
          </a:prstGeom>
          <a:noFill/>
          <a:ln>
            <a:noFill/>
          </a:ln>
        </p:spPr>
        <p:txBody>
          <a:bodyPr spcFirstLastPara="1" wrap="square" lIns="91425" tIns="91425" rIns="91425" bIns="91425" anchor="t" anchorCtr="0">
            <a:noAutofit/>
          </a:bodyPr>
          <a:lstStyle/>
          <a:p>
            <a:pPr marL="0" lvl="0" indent="0" algn="just" rtl="0">
              <a:lnSpc>
                <a:spcPct val="115000"/>
              </a:lnSpc>
              <a:spcBef>
                <a:spcPts val="1200"/>
              </a:spcBef>
              <a:spcAft>
                <a:spcPts val="0"/>
              </a:spcAft>
              <a:buNone/>
            </a:pPr>
            <a:r>
              <a:rPr lang="en-US" sz="1250" dirty="0">
                <a:latin typeface="Anaheim" panose="020B0604020202020204" charset="0"/>
              </a:rPr>
              <a:t>Geometry is a branch of mathematics that deals with the study of shapes, sizes, properties, and the relationships between them. It encompasses the study of points, lines, angles, surfaces, and solids, as well as their spatial properties and measurements. Geometry has practical applications in various fields such as architecture, engineering, art, physics, and computer graphics. It has been studied since ancient times and continues to be a fundamental part of mathematics today.</a:t>
            </a:r>
            <a:endParaRPr sz="1250" dirty="0">
              <a:solidFill>
                <a:schemeClr val="tx1"/>
              </a:solidFill>
              <a:latin typeface="Anaheim" panose="020B0604020202020204" charset="0"/>
              <a:ea typeface="Anaheim"/>
              <a:cs typeface="Anaheim"/>
              <a:sym typeface="Anaheim"/>
            </a:endParaRPr>
          </a:p>
          <a:p>
            <a:pPr marL="0" marR="0" lvl="0" indent="0" algn="just" rtl="0">
              <a:lnSpc>
                <a:spcPct val="100000"/>
              </a:lnSpc>
              <a:spcBef>
                <a:spcPts val="0"/>
              </a:spcBef>
              <a:spcAft>
                <a:spcPts val="0"/>
              </a:spcAft>
              <a:buNone/>
            </a:pPr>
            <a:endParaRPr sz="1150" dirty="0">
              <a:solidFill>
                <a:schemeClr val="tx1"/>
              </a:solidFill>
              <a:latin typeface="Anaheim"/>
              <a:ea typeface="Anaheim"/>
              <a:cs typeface="Anaheim"/>
              <a:sym typeface="Anaheim"/>
            </a:endParaRPr>
          </a:p>
        </p:txBody>
      </p:sp>
      <p:sp>
        <p:nvSpPr>
          <p:cNvPr id="59" name="Google Shape;59;p13"/>
          <p:cNvSpPr/>
          <p:nvPr/>
        </p:nvSpPr>
        <p:spPr>
          <a:xfrm>
            <a:off x="421425" y="838513"/>
            <a:ext cx="577200" cy="883800"/>
          </a:xfrm>
          <a:prstGeom prst="rect">
            <a:avLst/>
          </a:prstGeom>
          <a:solidFill>
            <a:schemeClr val="accent1"/>
          </a:solidFill>
          <a:ln w="19050"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sz="1200" dirty="0">
              <a:solidFill>
                <a:schemeClr val="tx1"/>
              </a:solidFill>
            </a:endParaRPr>
          </a:p>
        </p:txBody>
      </p:sp>
      <p:sp>
        <p:nvSpPr>
          <p:cNvPr id="60" name="Google Shape;60;p13"/>
          <p:cNvSpPr/>
          <p:nvPr/>
        </p:nvSpPr>
        <p:spPr>
          <a:xfrm>
            <a:off x="1041121" y="967038"/>
            <a:ext cx="2074424" cy="334250"/>
          </a:xfrm>
          <a:prstGeom prst="rect">
            <a:avLst/>
          </a:prstGeom>
        </p:spPr>
        <p:txBody>
          <a:bodyPr>
            <a:prstTxWarp prst="textPlain">
              <a:avLst/>
            </a:prstTxWarp>
          </a:bodyPr>
          <a:lstStyle/>
          <a:p>
            <a:pPr lvl="0" algn="ctr"/>
            <a:r>
              <a:rPr lang="en-US" b="1" dirty="0">
                <a:ln w="19050" cap="flat" cmpd="sng">
                  <a:solidFill>
                    <a:srgbClr val="CC0000"/>
                  </a:solidFill>
                  <a:prstDash val="solid"/>
                  <a:round/>
                  <a:headEnd type="none" w="sm" len="sm"/>
                  <a:tailEnd type="none" w="sm" len="sm"/>
                </a:ln>
                <a:solidFill>
                  <a:schemeClr val="tx1"/>
                </a:solidFill>
                <a:latin typeface="Secular One"/>
              </a:rPr>
              <a:t>Geometry</a:t>
            </a:r>
            <a:endParaRPr b="1" i="0" dirty="0">
              <a:ln w="19050" cap="flat" cmpd="sng">
                <a:solidFill>
                  <a:srgbClr val="CC0000"/>
                </a:solidFill>
                <a:prstDash val="solid"/>
                <a:round/>
                <a:headEnd type="none" w="sm" len="sm"/>
                <a:tailEnd type="none" w="sm" len="sm"/>
              </a:ln>
              <a:solidFill>
                <a:schemeClr val="tx1"/>
              </a:solidFill>
              <a:latin typeface="Secular One"/>
            </a:endParaRPr>
          </a:p>
        </p:txBody>
      </p:sp>
      <p:sp>
        <p:nvSpPr>
          <p:cNvPr id="63" name="Google Shape;63;p13"/>
          <p:cNvSpPr/>
          <p:nvPr/>
        </p:nvSpPr>
        <p:spPr>
          <a:xfrm>
            <a:off x="1088852" y="1310669"/>
            <a:ext cx="2036396" cy="383806"/>
          </a:xfrm>
          <a:prstGeom prst="rect">
            <a:avLst/>
          </a:prstGeom>
        </p:spPr>
        <p:txBody>
          <a:bodyPr>
            <a:prstTxWarp prst="textPlain">
              <a:avLst/>
            </a:prstTxWarp>
          </a:bodyPr>
          <a:lstStyle/>
          <a:p>
            <a:pPr lvl="0" algn="ctr"/>
            <a:r>
              <a:rPr b="1" i="0" dirty="0">
                <a:ln>
                  <a:noFill/>
                </a:ln>
                <a:solidFill>
                  <a:schemeClr val="tx1"/>
                </a:solidFill>
                <a:latin typeface="Zeyada"/>
              </a:rPr>
              <a:t>Course Syllabus</a:t>
            </a:r>
          </a:p>
        </p:txBody>
      </p:sp>
      <p:sp>
        <p:nvSpPr>
          <p:cNvPr id="64" name="Google Shape;64;p13"/>
          <p:cNvSpPr/>
          <p:nvPr/>
        </p:nvSpPr>
        <p:spPr>
          <a:xfrm>
            <a:off x="907400" y="5535099"/>
            <a:ext cx="1812068" cy="234575"/>
          </a:xfrm>
          <a:prstGeom prst="rect">
            <a:avLst/>
          </a:prstGeom>
        </p:spPr>
        <p:txBody>
          <a:bodyPr>
            <a:prstTxWarp prst="textPlain">
              <a:avLst/>
            </a:prstTxWarp>
          </a:bodyPr>
          <a:lstStyle/>
          <a:p>
            <a:pPr lvl="0" algn="ctr"/>
            <a:r>
              <a:rPr b="1" i="0" dirty="0">
                <a:ln>
                  <a:noFill/>
                </a:ln>
                <a:solidFill>
                  <a:schemeClr val="tx1"/>
                </a:solidFill>
                <a:latin typeface="Secular One"/>
              </a:rPr>
              <a:t>What is </a:t>
            </a:r>
            <a:r>
              <a:rPr lang="en-US" b="1" i="0" dirty="0">
                <a:ln>
                  <a:noFill/>
                </a:ln>
                <a:solidFill>
                  <a:schemeClr val="tx1"/>
                </a:solidFill>
                <a:latin typeface="Secular One"/>
              </a:rPr>
              <a:t>Geometry</a:t>
            </a:r>
            <a:r>
              <a:rPr b="1" i="0" dirty="0">
                <a:ln>
                  <a:noFill/>
                </a:ln>
                <a:solidFill>
                  <a:schemeClr val="tx1"/>
                </a:solidFill>
                <a:latin typeface="Secular One"/>
              </a:rPr>
              <a:t>?</a:t>
            </a:r>
          </a:p>
        </p:txBody>
      </p:sp>
      <p:sp>
        <p:nvSpPr>
          <p:cNvPr id="65" name="Google Shape;65;p13"/>
          <p:cNvSpPr/>
          <p:nvPr/>
        </p:nvSpPr>
        <p:spPr>
          <a:xfrm>
            <a:off x="890560" y="1871645"/>
            <a:ext cx="1852743" cy="286699"/>
          </a:xfrm>
          <a:prstGeom prst="rect">
            <a:avLst/>
          </a:prstGeom>
        </p:spPr>
        <p:txBody>
          <a:bodyPr>
            <a:prstTxWarp prst="textPlain">
              <a:avLst/>
            </a:prstTxWarp>
          </a:bodyPr>
          <a:lstStyle/>
          <a:p>
            <a:pPr lvl="0" algn="ctr"/>
            <a:r>
              <a:rPr b="1" i="0" dirty="0">
                <a:ln>
                  <a:noFill/>
                </a:ln>
                <a:solidFill>
                  <a:schemeClr val="tx1"/>
                </a:solidFill>
                <a:latin typeface="Secular One"/>
              </a:rPr>
              <a:t>Supplies Needed:</a:t>
            </a:r>
          </a:p>
        </p:txBody>
      </p:sp>
      <p:sp>
        <p:nvSpPr>
          <p:cNvPr id="66" name="Google Shape;66;p13"/>
          <p:cNvSpPr txBox="1"/>
          <p:nvPr/>
        </p:nvSpPr>
        <p:spPr>
          <a:xfrm>
            <a:off x="307125" y="2044823"/>
            <a:ext cx="2847900" cy="927730"/>
          </a:xfrm>
          <a:prstGeom prst="rect">
            <a:avLst/>
          </a:prstGeom>
          <a:noFill/>
          <a:ln>
            <a:noFill/>
          </a:ln>
        </p:spPr>
        <p:txBody>
          <a:bodyPr spcFirstLastPara="1" wrap="square" lIns="91425" tIns="91425" rIns="91425" bIns="91425" anchor="t" anchorCtr="0">
            <a:noAutofit/>
          </a:bodyPr>
          <a:lstStyle/>
          <a:p>
            <a:pPr marL="171450" marR="0" lvl="0" indent="-187325" algn="just" rtl="0">
              <a:lnSpc>
                <a:spcPct val="100000"/>
              </a:lnSpc>
              <a:spcBef>
                <a:spcPts val="0"/>
              </a:spcBef>
              <a:spcAft>
                <a:spcPts val="0"/>
              </a:spcAft>
              <a:buClr>
                <a:schemeClr val="dk1"/>
              </a:buClr>
              <a:buSzPts val="1150"/>
              <a:buFont typeface="Anaheim"/>
              <a:buChar char="●"/>
            </a:pPr>
            <a:r>
              <a:rPr lang="en" sz="1150" dirty="0">
                <a:solidFill>
                  <a:schemeClr val="tx1"/>
                </a:solidFill>
                <a:latin typeface="Anaheim"/>
                <a:ea typeface="Anaheim"/>
                <a:cs typeface="Anaheim"/>
                <a:sym typeface="Anaheim"/>
              </a:rPr>
              <a:t>School issued Computer</a:t>
            </a:r>
          </a:p>
          <a:p>
            <a:pPr marL="171450" marR="0" lvl="0" indent="-187325" algn="just" rtl="0">
              <a:lnSpc>
                <a:spcPct val="100000"/>
              </a:lnSpc>
              <a:spcBef>
                <a:spcPts val="0"/>
              </a:spcBef>
              <a:spcAft>
                <a:spcPts val="0"/>
              </a:spcAft>
              <a:buClr>
                <a:schemeClr val="dk1"/>
              </a:buClr>
              <a:buSzPts val="1150"/>
              <a:buFont typeface="Anaheim"/>
              <a:buChar char="●"/>
            </a:pPr>
            <a:r>
              <a:rPr lang="en" sz="1150" dirty="0">
                <a:solidFill>
                  <a:schemeClr val="tx1"/>
                </a:solidFill>
                <a:latin typeface="Anaheim"/>
                <a:ea typeface="Anaheim"/>
                <a:cs typeface="Anaheim"/>
                <a:sym typeface="Anaheim"/>
              </a:rPr>
              <a:t>Pencils</a:t>
            </a:r>
          </a:p>
          <a:p>
            <a:pPr marL="171450" marR="0" lvl="0" indent="-187325" algn="just" rtl="0">
              <a:lnSpc>
                <a:spcPct val="100000"/>
              </a:lnSpc>
              <a:spcBef>
                <a:spcPts val="0"/>
              </a:spcBef>
              <a:spcAft>
                <a:spcPts val="0"/>
              </a:spcAft>
              <a:buClr>
                <a:schemeClr val="dk1"/>
              </a:buClr>
              <a:buSzPts val="1150"/>
              <a:buFont typeface="Anaheim"/>
              <a:buChar char="●"/>
            </a:pPr>
            <a:r>
              <a:rPr lang="en" sz="1150" dirty="0">
                <a:solidFill>
                  <a:schemeClr val="tx1"/>
                </a:solidFill>
                <a:latin typeface="Anaheim"/>
                <a:ea typeface="Anaheim"/>
                <a:cs typeface="Anaheim"/>
                <a:sym typeface="Anaheim"/>
              </a:rPr>
              <a:t>Highlighters</a:t>
            </a:r>
            <a:endParaRPr sz="1150" dirty="0">
              <a:solidFill>
                <a:schemeClr val="tx1"/>
              </a:solidFill>
              <a:latin typeface="Anaheim"/>
              <a:ea typeface="Anaheim"/>
              <a:cs typeface="Anaheim"/>
              <a:sym typeface="Anaheim"/>
            </a:endParaRPr>
          </a:p>
          <a:p>
            <a:pPr marL="171450" marR="0" lvl="0" indent="-187325" algn="just" rtl="0">
              <a:lnSpc>
                <a:spcPct val="100000"/>
              </a:lnSpc>
              <a:spcBef>
                <a:spcPts val="0"/>
              </a:spcBef>
              <a:spcAft>
                <a:spcPts val="0"/>
              </a:spcAft>
              <a:buClr>
                <a:schemeClr val="dk1"/>
              </a:buClr>
              <a:buSzPts val="1150"/>
              <a:buFont typeface="Anaheim"/>
              <a:buChar char="●"/>
            </a:pPr>
            <a:r>
              <a:rPr lang="en" sz="1150" dirty="0">
                <a:solidFill>
                  <a:schemeClr val="tx1"/>
                </a:solidFill>
                <a:latin typeface="Anaheim"/>
                <a:ea typeface="Anaheim"/>
                <a:cs typeface="Anaheim"/>
                <a:sym typeface="Anaheim"/>
              </a:rPr>
              <a:t>Notebook for class</a:t>
            </a:r>
          </a:p>
          <a:p>
            <a:pPr marL="171450" marR="0" lvl="0" indent="-187325" algn="just" rtl="0">
              <a:lnSpc>
                <a:spcPct val="100000"/>
              </a:lnSpc>
              <a:spcBef>
                <a:spcPts val="0"/>
              </a:spcBef>
              <a:spcAft>
                <a:spcPts val="0"/>
              </a:spcAft>
              <a:buClr>
                <a:schemeClr val="dk1"/>
              </a:buClr>
              <a:buSzPts val="1150"/>
              <a:buFont typeface="Anaheim"/>
              <a:buChar char="●"/>
            </a:pPr>
            <a:r>
              <a:rPr lang="en" sz="1150" dirty="0">
                <a:solidFill>
                  <a:schemeClr val="tx1"/>
                </a:solidFill>
                <a:latin typeface="Anaheim"/>
                <a:ea typeface="Anaheim"/>
                <a:cs typeface="Anaheim"/>
                <a:sym typeface="Anaheim"/>
              </a:rPr>
              <a:t>Scientific Calculator</a:t>
            </a:r>
            <a:endParaRPr sz="1150" dirty="0">
              <a:solidFill>
                <a:schemeClr val="tx1"/>
              </a:solidFill>
              <a:latin typeface="Anaheim"/>
              <a:ea typeface="Anaheim"/>
              <a:cs typeface="Anaheim"/>
              <a:sym typeface="Anaheim"/>
            </a:endParaRPr>
          </a:p>
        </p:txBody>
      </p:sp>
      <p:sp>
        <p:nvSpPr>
          <p:cNvPr id="67" name="Google Shape;67;p13"/>
          <p:cNvSpPr txBox="1"/>
          <p:nvPr/>
        </p:nvSpPr>
        <p:spPr>
          <a:xfrm>
            <a:off x="183850" y="9082800"/>
            <a:ext cx="3154200" cy="661500"/>
          </a:xfrm>
          <a:prstGeom prst="rect">
            <a:avLst/>
          </a:prstGeom>
          <a:noFill/>
          <a:ln>
            <a:noFill/>
          </a:ln>
        </p:spPr>
        <p:txBody>
          <a:bodyPr spcFirstLastPara="1" wrap="square" lIns="91425" tIns="91425" rIns="91425" bIns="91425" anchor="t" anchorCtr="0">
            <a:noAutofit/>
          </a:bodyPr>
          <a:lstStyle/>
          <a:p>
            <a:pPr marL="0" marR="0" lvl="0" indent="0" algn="ctr" rtl="0">
              <a:lnSpc>
                <a:spcPct val="100000"/>
              </a:lnSpc>
              <a:spcBef>
                <a:spcPts val="0"/>
              </a:spcBef>
              <a:spcAft>
                <a:spcPts val="0"/>
              </a:spcAft>
              <a:buNone/>
            </a:pPr>
            <a:r>
              <a:rPr lang="en" sz="1150" dirty="0">
                <a:solidFill>
                  <a:schemeClr val="tx1"/>
                </a:solidFill>
                <a:latin typeface="Anaheim"/>
                <a:ea typeface="Anaheim"/>
                <a:cs typeface="Anaheim"/>
                <a:sym typeface="Anaheim"/>
              </a:rPr>
              <a:t>e-mail: gaddara@boe.richmond.k12.ga.us</a:t>
            </a:r>
            <a:endParaRPr sz="1150" dirty="0">
              <a:solidFill>
                <a:schemeClr val="tx1"/>
              </a:solidFill>
              <a:latin typeface="Anaheim"/>
              <a:ea typeface="Anaheim"/>
              <a:cs typeface="Anaheim"/>
              <a:sym typeface="Anaheim"/>
            </a:endParaRPr>
          </a:p>
        </p:txBody>
      </p:sp>
      <p:sp>
        <p:nvSpPr>
          <p:cNvPr id="68" name="Google Shape;68;p13"/>
          <p:cNvSpPr txBox="1"/>
          <p:nvPr/>
        </p:nvSpPr>
        <p:spPr>
          <a:xfrm>
            <a:off x="418379" y="3295136"/>
            <a:ext cx="2786100" cy="2037375"/>
          </a:xfrm>
          <a:prstGeom prst="rect">
            <a:avLst/>
          </a:prstGeom>
          <a:noFill/>
          <a:ln>
            <a:noFill/>
          </a:ln>
        </p:spPr>
        <p:txBody>
          <a:bodyPr spcFirstLastPara="1" wrap="square" lIns="91425" tIns="91425" rIns="91425" bIns="91425" anchor="t" anchorCtr="0">
            <a:noAutofit/>
          </a:bodyPr>
          <a:lstStyle/>
          <a:p>
            <a:pPr marL="0" marR="0" lvl="0" indent="0" algn="just" rtl="0">
              <a:lnSpc>
                <a:spcPct val="100000"/>
              </a:lnSpc>
              <a:spcBef>
                <a:spcPts val="0"/>
              </a:spcBef>
              <a:spcAft>
                <a:spcPts val="0"/>
              </a:spcAft>
              <a:buNone/>
            </a:pPr>
            <a:r>
              <a:rPr lang="en" sz="1150" dirty="0">
                <a:solidFill>
                  <a:schemeClr val="tx1"/>
                </a:solidFill>
                <a:latin typeface="Anaheim"/>
                <a:ea typeface="Anaheim"/>
                <a:cs typeface="Anaheim"/>
                <a:sym typeface="Anaheim"/>
              </a:rPr>
              <a:t>We will utilize REMIND for any student/teacher communications. Parents are encouraged to join REMIND to stay abreast of class happenings. Use the following code to sign up based on YOUR CLASS: </a:t>
            </a:r>
          </a:p>
          <a:p>
            <a:pPr marL="0" marR="0" lvl="0" indent="0" algn="just" rtl="0">
              <a:lnSpc>
                <a:spcPct val="100000"/>
              </a:lnSpc>
              <a:spcBef>
                <a:spcPts val="0"/>
              </a:spcBef>
              <a:spcAft>
                <a:spcPts val="0"/>
              </a:spcAft>
              <a:buNone/>
            </a:pPr>
            <a:r>
              <a:rPr lang="en" sz="1150" dirty="0">
                <a:solidFill>
                  <a:schemeClr val="tx1"/>
                </a:solidFill>
                <a:latin typeface="Anaheim"/>
                <a:ea typeface="Anaheim"/>
                <a:cs typeface="Anaheim"/>
                <a:sym typeface="Anaheim"/>
              </a:rPr>
              <a:t>Period 1: Walkerd1</a:t>
            </a:r>
          </a:p>
          <a:p>
            <a:pPr marL="0" marR="0" lvl="0" indent="0" algn="just" rtl="0">
              <a:lnSpc>
                <a:spcPct val="100000"/>
              </a:lnSpc>
              <a:spcBef>
                <a:spcPts val="0"/>
              </a:spcBef>
              <a:spcAft>
                <a:spcPts val="0"/>
              </a:spcAft>
              <a:buNone/>
            </a:pPr>
            <a:r>
              <a:rPr lang="en" sz="1150" dirty="0">
                <a:solidFill>
                  <a:schemeClr val="tx1"/>
                </a:solidFill>
                <a:latin typeface="Anaheim"/>
                <a:ea typeface="Anaheim"/>
                <a:cs typeface="Anaheim"/>
                <a:sym typeface="Anaheim"/>
              </a:rPr>
              <a:t>Period 3: Walkerd3</a:t>
            </a:r>
          </a:p>
          <a:p>
            <a:pPr marL="0" marR="0" lvl="0" indent="0" algn="just" rtl="0">
              <a:lnSpc>
                <a:spcPct val="100000"/>
              </a:lnSpc>
              <a:spcBef>
                <a:spcPts val="0"/>
              </a:spcBef>
              <a:spcAft>
                <a:spcPts val="0"/>
              </a:spcAft>
              <a:buNone/>
            </a:pPr>
            <a:r>
              <a:rPr lang="en" sz="1150" dirty="0">
                <a:solidFill>
                  <a:schemeClr val="tx1"/>
                </a:solidFill>
                <a:latin typeface="Anaheim"/>
                <a:ea typeface="Anaheim"/>
                <a:cs typeface="Anaheim"/>
                <a:sym typeface="Anaheim"/>
              </a:rPr>
              <a:t>Period 4: Walkerd4</a:t>
            </a:r>
          </a:p>
          <a:p>
            <a:pPr marL="0" marR="0" lvl="0" indent="0" algn="just" rtl="0">
              <a:lnSpc>
                <a:spcPct val="100000"/>
              </a:lnSpc>
              <a:spcBef>
                <a:spcPts val="0"/>
              </a:spcBef>
              <a:spcAft>
                <a:spcPts val="0"/>
              </a:spcAft>
              <a:buNone/>
            </a:pPr>
            <a:r>
              <a:rPr lang="en-US" sz="1150" dirty="0">
                <a:solidFill>
                  <a:schemeClr val="tx1"/>
                </a:solidFill>
                <a:latin typeface="Anaheim"/>
                <a:ea typeface="Anaheim"/>
                <a:cs typeface="Anaheim"/>
                <a:sym typeface="Anaheim"/>
              </a:rPr>
              <a:t>Period 5: Walkerd5</a:t>
            </a:r>
          </a:p>
          <a:p>
            <a:pPr marL="0" marR="0" lvl="0" indent="0" algn="just" rtl="0">
              <a:lnSpc>
                <a:spcPct val="100000"/>
              </a:lnSpc>
              <a:spcBef>
                <a:spcPts val="0"/>
              </a:spcBef>
              <a:spcAft>
                <a:spcPts val="0"/>
              </a:spcAft>
              <a:buNone/>
            </a:pPr>
            <a:r>
              <a:rPr lang="en-US" sz="1150" dirty="0">
                <a:solidFill>
                  <a:schemeClr val="tx1"/>
                </a:solidFill>
                <a:latin typeface="Anaheim"/>
                <a:ea typeface="Anaheim"/>
                <a:cs typeface="Anaheim"/>
                <a:sym typeface="Anaheim"/>
              </a:rPr>
              <a:t>Period 6: Walkerd6</a:t>
            </a:r>
          </a:p>
          <a:p>
            <a:pPr marL="0" marR="0" lvl="0" indent="0" algn="just" rtl="0">
              <a:lnSpc>
                <a:spcPct val="100000"/>
              </a:lnSpc>
              <a:spcBef>
                <a:spcPts val="0"/>
              </a:spcBef>
              <a:spcAft>
                <a:spcPts val="0"/>
              </a:spcAft>
              <a:buNone/>
            </a:pPr>
            <a:r>
              <a:rPr lang="en-US" sz="1150" dirty="0">
                <a:solidFill>
                  <a:schemeClr val="tx1"/>
                </a:solidFill>
                <a:latin typeface="Anaheim"/>
                <a:ea typeface="Anaheim"/>
                <a:cs typeface="Anaheim"/>
                <a:sym typeface="Anaheim"/>
              </a:rPr>
              <a:t>Period 7: Walkerd7</a:t>
            </a:r>
          </a:p>
          <a:p>
            <a:pPr marL="0" marR="0" lvl="0" indent="0" algn="just" rtl="0">
              <a:lnSpc>
                <a:spcPct val="100000"/>
              </a:lnSpc>
              <a:spcBef>
                <a:spcPts val="0"/>
              </a:spcBef>
              <a:spcAft>
                <a:spcPts val="0"/>
              </a:spcAft>
              <a:buNone/>
            </a:pPr>
            <a:endParaRPr sz="1150" dirty="0">
              <a:solidFill>
                <a:schemeClr val="tx1"/>
              </a:solidFill>
              <a:latin typeface="Anaheim"/>
              <a:ea typeface="Anaheim"/>
              <a:cs typeface="Anaheim"/>
              <a:sym typeface="Anaheim"/>
            </a:endParaRPr>
          </a:p>
          <a:p>
            <a:pPr marL="0" marR="0" lvl="0" indent="0" algn="l" rtl="0">
              <a:lnSpc>
                <a:spcPct val="100000"/>
              </a:lnSpc>
              <a:spcBef>
                <a:spcPts val="0"/>
              </a:spcBef>
              <a:spcAft>
                <a:spcPts val="0"/>
              </a:spcAft>
              <a:buNone/>
            </a:pPr>
            <a:endParaRPr sz="1150" dirty="0">
              <a:solidFill>
                <a:schemeClr val="tx1"/>
              </a:solidFill>
              <a:latin typeface="Anaheim"/>
              <a:ea typeface="Anaheim"/>
              <a:cs typeface="Anaheim"/>
              <a:sym typeface="Anaheim"/>
            </a:endParaRPr>
          </a:p>
        </p:txBody>
      </p:sp>
      <p:sp>
        <p:nvSpPr>
          <p:cNvPr id="69" name="Google Shape;69;p13"/>
          <p:cNvSpPr/>
          <p:nvPr/>
        </p:nvSpPr>
        <p:spPr>
          <a:xfrm>
            <a:off x="879555" y="3051964"/>
            <a:ext cx="1863748" cy="191460"/>
          </a:xfrm>
          <a:prstGeom prst="rect">
            <a:avLst/>
          </a:prstGeom>
        </p:spPr>
        <p:txBody>
          <a:bodyPr>
            <a:prstTxWarp prst="textPlain">
              <a:avLst/>
            </a:prstTxWarp>
          </a:bodyPr>
          <a:lstStyle/>
          <a:p>
            <a:pPr lvl="0" algn="ctr"/>
            <a:r>
              <a:rPr b="1" i="0" dirty="0">
                <a:ln>
                  <a:noFill/>
                </a:ln>
                <a:solidFill>
                  <a:schemeClr val="tx1"/>
                </a:solidFill>
                <a:latin typeface="Secular One"/>
              </a:rPr>
              <a:t>Announcements:</a:t>
            </a:r>
          </a:p>
        </p:txBody>
      </p:sp>
      <p:sp>
        <p:nvSpPr>
          <p:cNvPr id="70" name="Google Shape;70;p13"/>
          <p:cNvSpPr/>
          <p:nvPr/>
        </p:nvSpPr>
        <p:spPr>
          <a:xfrm>
            <a:off x="1201933" y="8906676"/>
            <a:ext cx="1128736" cy="234572"/>
          </a:xfrm>
          <a:prstGeom prst="rect">
            <a:avLst/>
          </a:prstGeom>
        </p:spPr>
        <p:txBody>
          <a:bodyPr>
            <a:prstTxWarp prst="textPlain">
              <a:avLst/>
            </a:prstTxWarp>
          </a:bodyPr>
          <a:lstStyle/>
          <a:p>
            <a:pPr lvl="0" algn="ctr"/>
            <a:r>
              <a:rPr b="1" i="0" dirty="0">
                <a:ln>
                  <a:noFill/>
                </a:ln>
                <a:solidFill>
                  <a:schemeClr val="tx1"/>
                </a:solidFill>
                <a:latin typeface="Secular One"/>
              </a:rPr>
              <a:t>Contact Info:</a:t>
            </a:r>
          </a:p>
        </p:txBody>
      </p:sp>
      <p:sp>
        <p:nvSpPr>
          <p:cNvPr id="71" name="Google Shape;71;p13"/>
          <p:cNvSpPr/>
          <p:nvPr/>
        </p:nvSpPr>
        <p:spPr>
          <a:xfrm>
            <a:off x="4270017" y="3051964"/>
            <a:ext cx="2132539" cy="286699"/>
          </a:xfrm>
          <a:prstGeom prst="rect">
            <a:avLst/>
          </a:prstGeom>
        </p:spPr>
        <p:txBody>
          <a:bodyPr>
            <a:prstTxWarp prst="textPlain">
              <a:avLst/>
            </a:prstTxWarp>
          </a:bodyPr>
          <a:lstStyle/>
          <a:p>
            <a:pPr lvl="0" algn="ctr"/>
            <a:r>
              <a:rPr b="1" i="0">
                <a:ln>
                  <a:noFill/>
                </a:ln>
                <a:solidFill>
                  <a:schemeClr val="tx1"/>
                </a:solidFill>
                <a:latin typeface="Secular One"/>
              </a:rPr>
              <a:t>Topics to be covered</a:t>
            </a:r>
          </a:p>
        </p:txBody>
      </p:sp>
      <p:sp>
        <p:nvSpPr>
          <p:cNvPr id="73" name="Google Shape;73;p13"/>
          <p:cNvSpPr txBox="1"/>
          <p:nvPr/>
        </p:nvSpPr>
        <p:spPr>
          <a:xfrm>
            <a:off x="3362325" y="638175"/>
            <a:ext cx="3838500" cy="2286300"/>
          </a:xfrm>
          <a:prstGeom prst="rect">
            <a:avLst/>
          </a:prstGeom>
          <a:noFill/>
          <a:ln>
            <a:noFill/>
          </a:ln>
        </p:spPr>
        <p:txBody>
          <a:bodyPr spcFirstLastPara="1" wrap="square" lIns="91425" tIns="91425" rIns="91425" bIns="91425" anchor="t" anchorCtr="0">
            <a:noAutofit/>
          </a:bodyPr>
          <a:lstStyle/>
          <a:p>
            <a:pPr marL="0" lvl="0" indent="0" algn="just" rtl="0">
              <a:lnSpc>
                <a:spcPct val="115000"/>
              </a:lnSpc>
              <a:spcBef>
                <a:spcPts val="1200"/>
              </a:spcBef>
              <a:spcAft>
                <a:spcPts val="1200"/>
              </a:spcAft>
              <a:buNone/>
            </a:pPr>
            <a:r>
              <a:rPr lang="en" sz="1150" dirty="0">
                <a:solidFill>
                  <a:schemeClr val="tx1"/>
                </a:solidFill>
                <a:latin typeface="Anaheim"/>
                <a:ea typeface="Anaheim"/>
                <a:cs typeface="Anaheim"/>
                <a:sym typeface="Anaheim"/>
              </a:rPr>
              <a:t>Motto: </a:t>
            </a:r>
            <a:r>
              <a:rPr lang="en" sz="1150" b="1" dirty="0">
                <a:solidFill>
                  <a:schemeClr val="tx1"/>
                </a:solidFill>
                <a:latin typeface="Anaheim"/>
                <a:ea typeface="Anaheim"/>
                <a:cs typeface="Anaheim"/>
                <a:sym typeface="Anaheim"/>
              </a:rPr>
              <a:t>Lock In!</a:t>
            </a:r>
            <a:r>
              <a:rPr lang="en" sz="1150" dirty="0">
                <a:solidFill>
                  <a:schemeClr val="tx1"/>
                </a:solidFill>
                <a:latin typeface="Anaheim"/>
                <a:ea typeface="Anaheim"/>
                <a:cs typeface="Anaheim"/>
                <a:sym typeface="Anaheim"/>
              </a:rPr>
              <a:t> Class participation is an important aspect of student learning. When students speak up in class, they learn to express their ideas mathematically. Additionally, asking questions helps students to obtain information that’ll enhance their own understanding. We have </a:t>
            </a:r>
            <a:r>
              <a:rPr lang="en" sz="1150" b="1" dirty="0">
                <a:solidFill>
                  <a:schemeClr val="tx1"/>
                </a:solidFill>
                <a:latin typeface="Anaheim"/>
                <a:ea typeface="Anaheim"/>
                <a:cs typeface="Anaheim"/>
                <a:sym typeface="Anaheim"/>
              </a:rPr>
              <a:t>19 days</a:t>
            </a:r>
            <a:r>
              <a:rPr lang="en" sz="1150" dirty="0">
                <a:solidFill>
                  <a:schemeClr val="tx1"/>
                </a:solidFill>
                <a:latin typeface="Anaheim"/>
                <a:ea typeface="Anaheim"/>
                <a:cs typeface="Anaheim"/>
                <a:sym typeface="Anaheim"/>
              </a:rPr>
              <a:t> to work effectively and efficiently. Therefore, students will be graded on mastery of the standard through class participation as well as class work. Homework may be given periodically with the purpose of reinforcing what was covered during class and to prepare for upcoming assessments.</a:t>
            </a:r>
            <a:endParaRPr sz="1250" dirty="0">
              <a:solidFill>
                <a:schemeClr val="tx1"/>
              </a:solidFill>
              <a:latin typeface="Anaheim"/>
              <a:ea typeface="Anaheim"/>
              <a:cs typeface="Anaheim"/>
              <a:sym typeface="Anaheim"/>
            </a:endParaRPr>
          </a:p>
        </p:txBody>
      </p:sp>
      <p:sp>
        <p:nvSpPr>
          <p:cNvPr id="74" name="Google Shape;74;p13"/>
          <p:cNvSpPr/>
          <p:nvPr/>
        </p:nvSpPr>
        <p:spPr>
          <a:xfrm>
            <a:off x="3407700" y="591350"/>
            <a:ext cx="3679988" cy="289300"/>
          </a:xfrm>
          <a:prstGeom prst="rect">
            <a:avLst/>
          </a:prstGeom>
        </p:spPr>
        <p:txBody>
          <a:bodyPr>
            <a:prstTxWarp prst="textPlain">
              <a:avLst/>
            </a:prstTxWarp>
          </a:bodyPr>
          <a:lstStyle/>
          <a:p>
            <a:pPr lvl="0" algn="ctr"/>
            <a:r>
              <a:rPr lang="en-US" b="1" i="0" dirty="0">
                <a:ln>
                  <a:noFill/>
                </a:ln>
                <a:solidFill>
                  <a:schemeClr val="tx1"/>
                </a:solidFill>
                <a:latin typeface="Secular One"/>
              </a:rPr>
              <a:t>Geometry </a:t>
            </a:r>
            <a:r>
              <a:rPr b="1" i="0" dirty="0">
                <a:ln>
                  <a:noFill/>
                </a:ln>
                <a:solidFill>
                  <a:schemeClr val="tx1"/>
                </a:solidFill>
                <a:latin typeface="Secular One"/>
              </a:rPr>
              <a:t>Summer Learning Experience</a:t>
            </a:r>
          </a:p>
        </p:txBody>
      </p:sp>
      <p:sp>
        <p:nvSpPr>
          <p:cNvPr id="76" name="Google Shape;76;p13"/>
          <p:cNvSpPr/>
          <p:nvPr/>
        </p:nvSpPr>
        <p:spPr>
          <a:xfrm rot="-5400000">
            <a:off x="138463" y="1180288"/>
            <a:ext cx="826074" cy="214300"/>
          </a:xfrm>
          <a:prstGeom prst="rect">
            <a:avLst/>
          </a:prstGeom>
        </p:spPr>
        <p:txBody>
          <a:bodyPr>
            <a:prstTxWarp prst="textPlain">
              <a:avLst/>
            </a:prstTxWarp>
          </a:bodyPr>
          <a:lstStyle/>
          <a:p>
            <a:pPr lvl="0" algn="ctr"/>
            <a:r>
              <a:rPr lang="en-US" b="1" i="0" dirty="0">
                <a:ln>
                  <a:noFill/>
                </a:ln>
                <a:solidFill>
                  <a:schemeClr val="tx1"/>
                </a:solidFill>
                <a:latin typeface="Secular One"/>
              </a:rPr>
              <a:t>2024-2025</a:t>
            </a:r>
            <a:endParaRPr b="1" i="0" dirty="0">
              <a:ln>
                <a:noFill/>
              </a:ln>
              <a:solidFill>
                <a:schemeClr val="tx1"/>
              </a:solidFill>
              <a:latin typeface="Secular One"/>
            </a:endParaRPr>
          </a:p>
        </p:txBody>
      </p:sp>
      <p:sp>
        <p:nvSpPr>
          <p:cNvPr id="77" name="Google Shape;77;p13"/>
          <p:cNvSpPr/>
          <p:nvPr/>
        </p:nvSpPr>
        <p:spPr>
          <a:xfrm rot="-5400000">
            <a:off x="390750" y="1163875"/>
            <a:ext cx="848649" cy="212550"/>
          </a:xfrm>
          <a:prstGeom prst="rect">
            <a:avLst/>
          </a:prstGeom>
        </p:spPr>
        <p:txBody>
          <a:bodyPr>
            <a:prstTxWarp prst="textPlain">
              <a:avLst/>
            </a:prstTxWarp>
          </a:bodyPr>
          <a:lstStyle/>
          <a:p>
            <a:pPr lvl="0" algn="ctr"/>
            <a:r>
              <a:rPr b="1" i="0" dirty="0" err="1">
                <a:ln>
                  <a:noFill/>
                </a:ln>
                <a:solidFill>
                  <a:schemeClr val="tx1"/>
                </a:solidFill>
                <a:latin typeface="Secular One"/>
              </a:rPr>
              <a:t>SCH</a:t>
            </a:r>
            <a:r>
              <a:rPr lang="en-US" b="1" i="0" dirty="0" err="1">
                <a:ln>
                  <a:noFill/>
                </a:ln>
                <a:solidFill>
                  <a:schemeClr val="tx1"/>
                </a:solidFill>
                <a:latin typeface="Secular One"/>
              </a:rPr>
              <a:t>oo</a:t>
            </a:r>
            <a:r>
              <a:rPr b="1" i="0" dirty="0" err="1">
                <a:ln>
                  <a:noFill/>
                </a:ln>
                <a:solidFill>
                  <a:schemeClr val="tx1"/>
                </a:solidFill>
                <a:latin typeface="Secular One"/>
              </a:rPr>
              <a:t>L</a:t>
            </a:r>
            <a:r>
              <a:rPr lang="en-US" b="1" i="0" dirty="0">
                <a:ln>
                  <a:noFill/>
                </a:ln>
                <a:solidFill>
                  <a:schemeClr val="tx1"/>
                </a:solidFill>
                <a:latin typeface="Secular One"/>
              </a:rPr>
              <a:t> Year</a:t>
            </a:r>
            <a:endParaRPr b="1" i="0" dirty="0">
              <a:ln>
                <a:noFill/>
              </a:ln>
              <a:solidFill>
                <a:schemeClr val="tx1"/>
              </a:solidFill>
              <a:latin typeface="Secular One"/>
            </a:endParaRPr>
          </a:p>
        </p:txBody>
      </p:sp>
      <p:pic>
        <p:nvPicPr>
          <p:cNvPr id="79" name="Google Shape;79;p13" title="Points scored"/>
          <p:cNvPicPr preferRelativeResize="0"/>
          <p:nvPr/>
        </p:nvPicPr>
        <p:blipFill>
          <a:blip r:embed="rId3">
            <a:alphaModFix/>
          </a:blip>
          <a:stretch>
            <a:fillRect/>
          </a:stretch>
        </p:blipFill>
        <p:spPr>
          <a:xfrm>
            <a:off x="4276659" y="5394789"/>
            <a:ext cx="2502267" cy="1547250"/>
          </a:xfrm>
          <a:prstGeom prst="rect">
            <a:avLst/>
          </a:prstGeom>
          <a:noFill/>
          <a:ln>
            <a:noFill/>
          </a:ln>
        </p:spPr>
      </p:pic>
      <p:sp>
        <p:nvSpPr>
          <p:cNvPr id="80" name="Google Shape;80;p13"/>
          <p:cNvSpPr/>
          <p:nvPr/>
        </p:nvSpPr>
        <p:spPr>
          <a:xfrm>
            <a:off x="4707364" y="5061489"/>
            <a:ext cx="1640852" cy="289305"/>
          </a:xfrm>
          <a:prstGeom prst="rect">
            <a:avLst/>
          </a:prstGeom>
        </p:spPr>
        <p:txBody>
          <a:bodyPr>
            <a:prstTxWarp prst="textPlain">
              <a:avLst/>
            </a:prstTxWarp>
          </a:bodyPr>
          <a:lstStyle/>
          <a:p>
            <a:pPr lvl="0" algn="ctr"/>
            <a:r>
              <a:rPr b="1" i="0">
                <a:ln>
                  <a:noFill/>
                </a:ln>
                <a:solidFill>
                  <a:schemeClr val="tx1"/>
                </a:solidFill>
                <a:latin typeface="Secular One"/>
              </a:rPr>
              <a:t>Grading Policy:</a:t>
            </a:r>
          </a:p>
        </p:txBody>
      </p:sp>
      <p:sp>
        <p:nvSpPr>
          <p:cNvPr id="81" name="Google Shape;81;p13"/>
          <p:cNvSpPr txBox="1"/>
          <p:nvPr/>
        </p:nvSpPr>
        <p:spPr>
          <a:xfrm>
            <a:off x="3886200" y="6970603"/>
            <a:ext cx="3283200" cy="2497200"/>
          </a:xfrm>
          <a:prstGeom prst="rect">
            <a:avLst/>
          </a:prstGeom>
          <a:noFill/>
          <a:ln>
            <a:noFill/>
          </a:ln>
        </p:spPr>
        <p:txBody>
          <a:bodyPr spcFirstLastPara="1" wrap="square" lIns="91425" tIns="91425" rIns="91425" bIns="91425" anchor="t" anchorCtr="0">
            <a:noAutofit/>
          </a:bodyPr>
          <a:lstStyle/>
          <a:p>
            <a:pPr marL="0" lvl="0" indent="0" algn="just" rtl="0">
              <a:lnSpc>
                <a:spcPct val="75000"/>
              </a:lnSpc>
              <a:spcBef>
                <a:spcPts val="1200"/>
              </a:spcBef>
              <a:spcAft>
                <a:spcPts val="0"/>
              </a:spcAft>
              <a:buNone/>
            </a:pPr>
            <a:r>
              <a:rPr lang="en" sz="1150" b="1" dirty="0">
                <a:solidFill>
                  <a:schemeClr val="tx1"/>
                </a:solidFill>
                <a:latin typeface="Anaheim"/>
                <a:ea typeface="Anaheim"/>
                <a:cs typeface="Anaheim"/>
                <a:sym typeface="Anaheim"/>
              </a:rPr>
              <a:t>Major (Summative):</a:t>
            </a:r>
            <a:endParaRPr sz="1150" b="1" dirty="0">
              <a:solidFill>
                <a:schemeClr val="tx1"/>
              </a:solidFill>
              <a:latin typeface="Anaheim"/>
              <a:ea typeface="Anaheim"/>
              <a:cs typeface="Anaheim"/>
              <a:sym typeface="Anaheim"/>
            </a:endParaRPr>
          </a:p>
          <a:p>
            <a:pPr marL="0" lvl="0" indent="0" algn="ctr" rtl="0">
              <a:lnSpc>
                <a:spcPct val="75000"/>
              </a:lnSpc>
              <a:spcBef>
                <a:spcPts val="1200"/>
              </a:spcBef>
              <a:spcAft>
                <a:spcPts val="0"/>
              </a:spcAft>
              <a:buNone/>
            </a:pPr>
            <a:r>
              <a:rPr lang="en" sz="1150" dirty="0">
                <a:solidFill>
                  <a:schemeClr val="tx1"/>
                </a:solidFill>
                <a:latin typeface="Anaheim"/>
                <a:ea typeface="Anaheim"/>
                <a:cs typeface="Anaheim"/>
                <a:sym typeface="Anaheim"/>
              </a:rPr>
              <a:t>Online/Paper Assessments, Notebook Tests,  and Projects </a:t>
            </a:r>
            <a:endParaRPr sz="1150" dirty="0">
              <a:solidFill>
                <a:schemeClr val="tx1"/>
              </a:solidFill>
              <a:latin typeface="Anaheim"/>
              <a:ea typeface="Anaheim"/>
              <a:cs typeface="Anaheim"/>
              <a:sym typeface="Anaheim"/>
            </a:endParaRPr>
          </a:p>
          <a:p>
            <a:pPr marL="0" lvl="0" indent="0" algn="just" rtl="0">
              <a:lnSpc>
                <a:spcPct val="75000"/>
              </a:lnSpc>
              <a:spcBef>
                <a:spcPts val="1200"/>
              </a:spcBef>
              <a:spcAft>
                <a:spcPts val="0"/>
              </a:spcAft>
              <a:buNone/>
            </a:pPr>
            <a:r>
              <a:rPr lang="en" sz="1150" b="1" dirty="0">
                <a:solidFill>
                  <a:schemeClr val="tx1"/>
                </a:solidFill>
                <a:latin typeface="Anaheim"/>
                <a:ea typeface="Anaheim"/>
                <a:cs typeface="Anaheim"/>
                <a:sym typeface="Anaheim"/>
              </a:rPr>
              <a:t>Minor (Formative):</a:t>
            </a:r>
            <a:endParaRPr sz="1150" b="1" dirty="0">
              <a:solidFill>
                <a:schemeClr val="tx1"/>
              </a:solidFill>
              <a:latin typeface="Anaheim"/>
              <a:ea typeface="Anaheim"/>
              <a:cs typeface="Anaheim"/>
              <a:sym typeface="Anaheim"/>
            </a:endParaRPr>
          </a:p>
          <a:p>
            <a:pPr marL="0" lvl="0" indent="0" algn="ctr" rtl="0">
              <a:lnSpc>
                <a:spcPct val="75000"/>
              </a:lnSpc>
              <a:spcBef>
                <a:spcPts val="1200"/>
              </a:spcBef>
              <a:spcAft>
                <a:spcPts val="0"/>
              </a:spcAft>
              <a:buNone/>
            </a:pPr>
            <a:r>
              <a:rPr lang="en" sz="1150" dirty="0">
                <a:solidFill>
                  <a:schemeClr val="tx1"/>
                </a:solidFill>
                <a:latin typeface="Anaheim"/>
                <a:ea typeface="Anaheim"/>
                <a:cs typeface="Anaheim"/>
                <a:sym typeface="Anaheim"/>
              </a:rPr>
              <a:t>Class learning experiences , Warm-ups, Check for Understanding (CFUs), &amp; Online/Asynchronous(Power-up) Assignments</a:t>
            </a:r>
            <a:endParaRPr sz="1150" dirty="0">
              <a:solidFill>
                <a:schemeClr val="tx1"/>
              </a:solidFill>
              <a:latin typeface="Anaheim"/>
              <a:ea typeface="Anaheim"/>
              <a:cs typeface="Anaheim"/>
              <a:sym typeface="Anaheim"/>
            </a:endParaRPr>
          </a:p>
          <a:p>
            <a:pPr marL="0" lvl="0" indent="0" algn="l" rtl="0">
              <a:lnSpc>
                <a:spcPct val="75000"/>
              </a:lnSpc>
              <a:spcBef>
                <a:spcPts val="1200"/>
              </a:spcBef>
              <a:spcAft>
                <a:spcPts val="0"/>
              </a:spcAft>
              <a:buNone/>
            </a:pPr>
            <a:r>
              <a:rPr lang="en" sz="1150" dirty="0">
                <a:solidFill>
                  <a:schemeClr val="tx1"/>
                </a:solidFill>
                <a:latin typeface="Anaheim"/>
                <a:ea typeface="Anaheim"/>
                <a:cs typeface="Anaheim"/>
                <a:sym typeface="Anaheim"/>
              </a:rPr>
              <a:t>Note: At the end of each semester students will take a semester final exam. Students’ final semester grade is calculated with the exam grade weighing 20%.</a:t>
            </a:r>
            <a:endParaRPr sz="1150" dirty="0">
              <a:solidFill>
                <a:schemeClr val="tx1"/>
              </a:solidFill>
              <a:latin typeface="Anaheim"/>
              <a:ea typeface="Anaheim"/>
              <a:cs typeface="Anaheim"/>
              <a:sym typeface="Anaheim"/>
            </a:endParaRPr>
          </a:p>
          <a:p>
            <a:pPr marL="0" lvl="0" indent="0" algn="just" rtl="0">
              <a:lnSpc>
                <a:spcPct val="75000"/>
              </a:lnSpc>
              <a:spcBef>
                <a:spcPts val="1200"/>
              </a:spcBef>
              <a:spcAft>
                <a:spcPts val="1200"/>
              </a:spcAft>
              <a:buNone/>
            </a:pPr>
            <a:endParaRPr sz="1150" dirty="0">
              <a:solidFill>
                <a:schemeClr val="tx1"/>
              </a:solidFill>
              <a:latin typeface="Anaheim"/>
              <a:ea typeface="Anaheim"/>
              <a:cs typeface="Anaheim"/>
              <a:sym typeface="Anaheim"/>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p:nvPr/>
        </p:nvSpPr>
        <p:spPr>
          <a:xfrm>
            <a:off x="314325" y="561975"/>
            <a:ext cx="3838500" cy="40128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200"/>
              </a:spcBef>
              <a:spcAft>
                <a:spcPts val="0"/>
              </a:spcAft>
              <a:buNone/>
            </a:pPr>
            <a:r>
              <a:rPr lang="en" sz="1050" dirty="0">
                <a:solidFill>
                  <a:schemeClr val="tx1"/>
                </a:solidFill>
                <a:latin typeface="Anaheim"/>
                <a:ea typeface="Anaheim"/>
                <a:cs typeface="Anaheim"/>
                <a:sym typeface="Anaheim"/>
              </a:rPr>
              <a:t>The primary goal is to meet the developmental needs of each student; therefore, student progress should be monitored using </a:t>
            </a:r>
            <a:r>
              <a:rPr lang="en" sz="1050" b="1" dirty="0">
                <a:solidFill>
                  <a:schemeClr val="tx1"/>
                </a:solidFill>
                <a:latin typeface="Anaheim"/>
                <a:ea typeface="Anaheim"/>
                <a:cs typeface="Anaheim"/>
                <a:sym typeface="Anaheim"/>
              </a:rPr>
              <a:t>Infinite Campus.</a:t>
            </a:r>
            <a:r>
              <a:rPr lang="en" sz="1050" dirty="0">
                <a:solidFill>
                  <a:schemeClr val="tx1"/>
                </a:solidFill>
                <a:latin typeface="Anaheim"/>
                <a:ea typeface="Anaheim"/>
                <a:cs typeface="Anaheim"/>
                <a:sym typeface="Anaheim"/>
              </a:rPr>
              <a:t> Infinite Campus is for parents and students to quickly access students’ grades and attendance. If you have any questions at any time, please feel free to contact Ms. Donigan  via REMIND or Email. </a:t>
            </a:r>
            <a:r>
              <a:rPr lang="en" sz="1050" b="1" dirty="0">
                <a:solidFill>
                  <a:schemeClr val="tx1"/>
                </a:solidFill>
                <a:latin typeface="Anaheim"/>
                <a:ea typeface="Anaheim"/>
                <a:cs typeface="Anaheim"/>
                <a:sym typeface="Anaheim"/>
              </a:rPr>
              <a:t>Do not wait until it is too late to attend to your child’s needs!</a:t>
            </a:r>
            <a:endParaRPr sz="1050" b="1" dirty="0">
              <a:solidFill>
                <a:schemeClr val="tx1"/>
              </a:solidFill>
              <a:latin typeface="Anaheim"/>
              <a:ea typeface="Anaheim"/>
              <a:cs typeface="Anaheim"/>
              <a:sym typeface="Anaheim"/>
            </a:endParaRPr>
          </a:p>
          <a:p>
            <a:pPr marL="0" lvl="0" indent="0" algn="l" rtl="0">
              <a:lnSpc>
                <a:spcPct val="75000"/>
              </a:lnSpc>
              <a:spcBef>
                <a:spcPts val="1200"/>
              </a:spcBef>
              <a:spcAft>
                <a:spcPts val="0"/>
              </a:spcAft>
              <a:buClr>
                <a:schemeClr val="dk1"/>
              </a:buClr>
              <a:buSzPts val="1100"/>
              <a:buFont typeface="Arial"/>
              <a:buNone/>
            </a:pPr>
            <a:r>
              <a:rPr lang="en" sz="1050" b="1" dirty="0">
                <a:solidFill>
                  <a:schemeClr val="tx1"/>
                </a:solidFill>
                <a:latin typeface="Anaheim"/>
                <a:ea typeface="Anaheim"/>
                <a:cs typeface="Anaheim"/>
                <a:sym typeface="Anaheim"/>
              </a:rPr>
              <a:t>If you are struggling in math:</a:t>
            </a:r>
            <a:endParaRPr sz="1050" b="1" dirty="0">
              <a:solidFill>
                <a:schemeClr val="tx1"/>
              </a:solidFill>
              <a:latin typeface="Anaheim"/>
              <a:ea typeface="Anaheim"/>
              <a:cs typeface="Anaheim"/>
              <a:sym typeface="Anaheim"/>
            </a:endParaRPr>
          </a:p>
          <a:p>
            <a:pPr marL="0" lvl="0" indent="0" algn="l" rtl="0">
              <a:lnSpc>
                <a:spcPct val="75000"/>
              </a:lnSpc>
              <a:spcBef>
                <a:spcPts val="1200"/>
              </a:spcBef>
              <a:spcAft>
                <a:spcPts val="0"/>
              </a:spcAft>
              <a:buNone/>
            </a:pPr>
            <a:r>
              <a:rPr lang="en" sz="1050" dirty="0">
                <a:solidFill>
                  <a:schemeClr val="tx1"/>
                </a:solidFill>
                <a:latin typeface="Anaheim"/>
                <a:ea typeface="Anaheim"/>
                <a:cs typeface="Anaheim"/>
                <a:sym typeface="Anaheim"/>
              </a:rPr>
              <a:t>1. Get extra help from your teacher by asking questions in class.</a:t>
            </a:r>
            <a:endParaRPr sz="1050" dirty="0">
              <a:solidFill>
                <a:schemeClr val="tx1"/>
              </a:solidFill>
              <a:latin typeface="Anaheim"/>
              <a:ea typeface="Anaheim"/>
              <a:cs typeface="Anaheim"/>
              <a:sym typeface="Anaheim"/>
            </a:endParaRPr>
          </a:p>
          <a:p>
            <a:pPr marL="0" lvl="0" indent="0" algn="l" rtl="0">
              <a:lnSpc>
                <a:spcPct val="75000"/>
              </a:lnSpc>
              <a:spcBef>
                <a:spcPts val="1200"/>
              </a:spcBef>
              <a:spcAft>
                <a:spcPts val="0"/>
              </a:spcAft>
              <a:buNone/>
            </a:pPr>
            <a:r>
              <a:rPr lang="en" sz="1050" dirty="0">
                <a:solidFill>
                  <a:schemeClr val="tx1"/>
                </a:solidFill>
                <a:latin typeface="Anaheim"/>
                <a:ea typeface="Anaheim"/>
                <a:cs typeface="Anaheim"/>
                <a:sym typeface="Anaheim"/>
              </a:rPr>
              <a:t>2. Math requires practice and </a:t>
            </a:r>
            <a:r>
              <a:rPr lang="en" sz="1050" b="1" dirty="0">
                <a:solidFill>
                  <a:schemeClr val="tx1"/>
                </a:solidFill>
                <a:latin typeface="Anaheim"/>
                <a:ea typeface="Anaheim"/>
                <a:cs typeface="Anaheim"/>
                <a:sym typeface="Anaheim"/>
              </a:rPr>
              <a:t>action</a:t>
            </a:r>
            <a:r>
              <a:rPr lang="en" sz="1050" dirty="0">
                <a:solidFill>
                  <a:schemeClr val="tx1"/>
                </a:solidFill>
                <a:latin typeface="Anaheim"/>
                <a:ea typeface="Anaheim"/>
                <a:cs typeface="Anaheim"/>
                <a:sym typeface="Anaheim"/>
              </a:rPr>
              <a:t>! In order to learn the math concepts presented in class, you should complete any homework assigned.</a:t>
            </a:r>
            <a:endParaRPr sz="1050" dirty="0">
              <a:solidFill>
                <a:schemeClr val="tx1"/>
              </a:solidFill>
              <a:latin typeface="Anaheim"/>
              <a:ea typeface="Anaheim"/>
              <a:cs typeface="Anaheim"/>
              <a:sym typeface="Anaheim"/>
            </a:endParaRPr>
          </a:p>
          <a:p>
            <a:pPr marL="0" lvl="0" indent="0" algn="l" rtl="0">
              <a:lnSpc>
                <a:spcPct val="75000"/>
              </a:lnSpc>
              <a:spcBef>
                <a:spcPts val="1200"/>
              </a:spcBef>
              <a:spcAft>
                <a:spcPts val="0"/>
              </a:spcAft>
              <a:buNone/>
            </a:pPr>
            <a:r>
              <a:rPr lang="en" sz="1050" dirty="0">
                <a:solidFill>
                  <a:schemeClr val="tx1"/>
                </a:solidFill>
                <a:latin typeface="Anaheim"/>
                <a:ea typeface="Anaheim"/>
                <a:cs typeface="Anaheim"/>
                <a:sym typeface="Anaheim"/>
              </a:rPr>
              <a:t>3. Use online math resources.</a:t>
            </a:r>
            <a:endParaRPr sz="1050" dirty="0">
              <a:solidFill>
                <a:schemeClr val="tx1"/>
              </a:solidFill>
              <a:latin typeface="Anaheim"/>
              <a:ea typeface="Anaheim"/>
              <a:cs typeface="Anaheim"/>
              <a:sym typeface="Anaheim"/>
            </a:endParaRPr>
          </a:p>
          <a:p>
            <a:pPr marL="0" lvl="0" indent="0" algn="l" rtl="0">
              <a:lnSpc>
                <a:spcPct val="75000"/>
              </a:lnSpc>
              <a:spcBef>
                <a:spcPts val="1200"/>
              </a:spcBef>
              <a:spcAft>
                <a:spcPts val="0"/>
              </a:spcAft>
              <a:buNone/>
            </a:pPr>
            <a:r>
              <a:rPr lang="en" sz="1050" b="1" dirty="0">
                <a:solidFill>
                  <a:schemeClr val="tx1"/>
                </a:solidFill>
                <a:latin typeface="Anaheim"/>
                <a:ea typeface="Anaheim"/>
                <a:cs typeface="Anaheim"/>
                <a:sym typeface="Anaheim"/>
              </a:rPr>
              <a:t>Some Good Math Resources</a:t>
            </a:r>
            <a:r>
              <a:rPr lang="en" sz="1050" dirty="0">
                <a:solidFill>
                  <a:schemeClr val="tx1"/>
                </a:solidFill>
                <a:latin typeface="Anaheim"/>
                <a:ea typeface="Anaheim"/>
                <a:cs typeface="Anaheim"/>
                <a:sym typeface="Anaheim"/>
              </a:rPr>
              <a:t>: www.khanacademy.org, www.purplemath.com, www.mathway.com ,&amp; www.mathisfun.com</a:t>
            </a:r>
            <a:endParaRPr sz="1050" dirty="0">
              <a:solidFill>
                <a:schemeClr val="tx1"/>
              </a:solidFill>
              <a:latin typeface="Anaheim"/>
              <a:ea typeface="Anaheim"/>
              <a:cs typeface="Anaheim"/>
              <a:sym typeface="Anaheim"/>
            </a:endParaRPr>
          </a:p>
          <a:p>
            <a:pPr marL="0" lvl="0" indent="0" algn="l" rtl="0">
              <a:lnSpc>
                <a:spcPct val="75000"/>
              </a:lnSpc>
              <a:spcBef>
                <a:spcPts val="1200"/>
              </a:spcBef>
              <a:spcAft>
                <a:spcPts val="0"/>
              </a:spcAft>
              <a:buNone/>
            </a:pPr>
            <a:r>
              <a:rPr lang="en" sz="1050" dirty="0">
                <a:solidFill>
                  <a:schemeClr val="tx1"/>
                </a:solidFill>
                <a:latin typeface="Anaheim"/>
                <a:ea typeface="Anaheim"/>
                <a:cs typeface="Anaheim"/>
                <a:sym typeface="Anaheim"/>
              </a:rPr>
              <a:t>4. Ask your classmates to form a study group or use the free Richmond County tutoring, FEV tutor. FEV tutor is located on your Launchpad.</a:t>
            </a:r>
            <a:endParaRPr sz="1050" dirty="0">
              <a:solidFill>
                <a:schemeClr val="tx1"/>
              </a:solidFill>
              <a:latin typeface="Anaheim"/>
              <a:ea typeface="Anaheim"/>
              <a:cs typeface="Anaheim"/>
              <a:sym typeface="Anaheim"/>
            </a:endParaRPr>
          </a:p>
        </p:txBody>
      </p:sp>
      <p:sp>
        <p:nvSpPr>
          <p:cNvPr id="87" name="Google Shape;87;p14"/>
          <p:cNvSpPr/>
          <p:nvPr/>
        </p:nvSpPr>
        <p:spPr>
          <a:xfrm>
            <a:off x="1086268" y="562750"/>
            <a:ext cx="1924181" cy="285267"/>
          </a:xfrm>
          <a:prstGeom prst="rect">
            <a:avLst/>
          </a:prstGeom>
        </p:spPr>
        <p:txBody>
          <a:bodyPr>
            <a:prstTxWarp prst="textPlain">
              <a:avLst/>
            </a:prstTxWarp>
          </a:bodyPr>
          <a:lstStyle/>
          <a:p>
            <a:pPr lvl="0" algn="ctr"/>
            <a:r>
              <a:rPr b="1" i="0">
                <a:ln>
                  <a:noFill/>
                </a:ln>
                <a:solidFill>
                  <a:schemeClr val="tx1"/>
                </a:solidFill>
                <a:latin typeface="Secular One"/>
              </a:rPr>
              <a:t>Math &amp; Tutoring Help</a:t>
            </a:r>
          </a:p>
        </p:txBody>
      </p:sp>
      <p:sp>
        <p:nvSpPr>
          <p:cNvPr id="88" name="Google Shape;88;p14"/>
          <p:cNvSpPr txBox="1"/>
          <p:nvPr/>
        </p:nvSpPr>
        <p:spPr>
          <a:xfrm>
            <a:off x="4314825" y="561975"/>
            <a:ext cx="3019500" cy="23055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1200"/>
              </a:spcBef>
              <a:spcAft>
                <a:spcPts val="0"/>
              </a:spcAft>
              <a:buClr>
                <a:schemeClr val="dk1"/>
              </a:buClr>
              <a:buSzPts val="1100"/>
              <a:buFont typeface="Arial"/>
              <a:buNone/>
            </a:pPr>
            <a:r>
              <a:rPr lang="en" sz="1050" dirty="0">
                <a:solidFill>
                  <a:schemeClr val="tx1"/>
                </a:solidFill>
                <a:latin typeface="Anaheim"/>
                <a:ea typeface="Anaheim"/>
                <a:cs typeface="Anaheim"/>
                <a:sym typeface="Anaheim"/>
              </a:rPr>
              <a:t>Attendance is the KEY!!</a:t>
            </a:r>
            <a:r>
              <a:rPr lang="en" sz="1050" b="1" dirty="0">
                <a:solidFill>
                  <a:schemeClr val="tx1"/>
                </a:solidFill>
                <a:latin typeface="Anaheim"/>
                <a:ea typeface="Anaheim"/>
                <a:cs typeface="Anaheim"/>
                <a:sym typeface="Anaheim"/>
              </a:rPr>
              <a:t> Students are only allowed to be absent two (2) days </a:t>
            </a:r>
            <a:r>
              <a:rPr lang="en" sz="1050" dirty="0">
                <a:solidFill>
                  <a:schemeClr val="tx1"/>
                </a:solidFill>
                <a:latin typeface="Anaheim"/>
                <a:ea typeface="Anaheim"/>
                <a:cs typeface="Anaheim"/>
                <a:sym typeface="Anaheim"/>
              </a:rPr>
              <a:t>before being dropped from the program. </a:t>
            </a:r>
            <a:r>
              <a:rPr lang="en" sz="1050" b="1" dirty="0">
                <a:solidFill>
                  <a:schemeClr val="tx1"/>
                </a:solidFill>
                <a:latin typeface="Anaheim"/>
                <a:ea typeface="Anaheim"/>
                <a:cs typeface="Anaheim"/>
                <a:sym typeface="Anaheim"/>
              </a:rPr>
              <a:t>ATTENDANCE</a:t>
            </a:r>
            <a:r>
              <a:rPr lang="en" sz="1050" dirty="0">
                <a:solidFill>
                  <a:schemeClr val="tx1"/>
                </a:solidFill>
                <a:latin typeface="Anaheim"/>
                <a:ea typeface="Anaheim"/>
                <a:cs typeface="Anaheim"/>
                <a:sym typeface="Anaheim"/>
              </a:rPr>
              <a:t> will be extremely important! I strongly encourage you NOT to miss class!</a:t>
            </a:r>
            <a:endParaRPr sz="1050" dirty="0">
              <a:solidFill>
                <a:schemeClr val="tx1"/>
              </a:solidFill>
              <a:latin typeface="Anaheim"/>
              <a:ea typeface="Anaheim"/>
              <a:cs typeface="Anaheim"/>
              <a:sym typeface="Anaheim"/>
            </a:endParaRPr>
          </a:p>
          <a:p>
            <a:pPr marL="0" lvl="0" indent="0" algn="l" rtl="0">
              <a:lnSpc>
                <a:spcPct val="100000"/>
              </a:lnSpc>
              <a:spcBef>
                <a:spcPts val="1200"/>
              </a:spcBef>
              <a:spcAft>
                <a:spcPts val="0"/>
              </a:spcAft>
              <a:buClr>
                <a:schemeClr val="dk1"/>
              </a:buClr>
              <a:buSzPts val="1100"/>
              <a:buFont typeface="Arial"/>
              <a:buNone/>
            </a:pPr>
            <a:r>
              <a:rPr lang="en" sz="1050" dirty="0">
                <a:solidFill>
                  <a:schemeClr val="tx1"/>
                </a:solidFill>
                <a:latin typeface="Anaheim"/>
                <a:ea typeface="Anaheim"/>
                <a:cs typeface="Anaheim"/>
                <a:sym typeface="Anaheim"/>
              </a:rPr>
              <a:t>If you are absent, please contact Ms. </a:t>
            </a:r>
            <a:r>
              <a:rPr lang="en" sz="1050">
                <a:solidFill>
                  <a:schemeClr val="tx1"/>
                </a:solidFill>
                <a:latin typeface="Anaheim"/>
                <a:ea typeface="Anaheim"/>
                <a:cs typeface="Anaheim"/>
                <a:sym typeface="Anaheim"/>
              </a:rPr>
              <a:t>Walker </a:t>
            </a:r>
            <a:r>
              <a:rPr lang="en" sz="1050" dirty="0">
                <a:solidFill>
                  <a:schemeClr val="tx1"/>
                </a:solidFill>
                <a:latin typeface="Anaheim"/>
                <a:ea typeface="Anaheim"/>
                <a:cs typeface="Anaheim"/>
                <a:sym typeface="Anaheim"/>
              </a:rPr>
              <a:t>through REMIND </a:t>
            </a:r>
            <a:r>
              <a:rPr lang="en" sz="1050" b="1" dirty="0">
                <a:solidFill>
                  <a:schemeClr val="tx1"/>
                </a:solidFill>
                <a:latin typeface="Anaheim"/>
                <a:ea typeface="Anaheim"/>
                <a:cs typeface="Anaheim"/>
                <a:sym typeface="Anaheim"/>
              </a:rPr>
              <a:t>work can be found on Canvas Daily</a:t>
            </a:r>
            <a:r>
              <a:rPr lang="en" sz="1050" dirty="0">
                <a:solidFill>
                  <a:schemeClr val="tx1"/>
                </a:solidFill>
                <a:latin typeface="Anaheim"/>
                <a:ea typeface="Anaheim"/>
                <a:cs typeface="Anaheim"/>
                <a:sym typeface="Anaheim"/>
              </a:rPr>
              <a:t>!</a:t>
            </a:r>
            <a:endParaRPr sz="1050" dirty="0">
              <a:solidFill>
                <a:schemeClr val="tx1"/>
              </a:solidFill>
              <a:latin typeface="Anaheim"/>
              <a:ea typeface="Anaheim"/>
              <a:cs typeface="Anaheim"/>
              <a:sym typeface="Anaheim"/>
            </a:endParaRPr>
          </a:p>
          <a:p>
            <a:pPr marL="0" lvl="0" indent="0" algn="l" rtl="0">
              <a:lnSpc>
                <a:spcPct val="100000"/>
              </a:lnSpc>
              <a:spcBef>
                <a:spcPts val="1200"/>
              </a:spcBef>
              <a:spcAft>
                <a:spcPts val="0"/>
              </a:spcAft>
              <a:buClr>
                <a:schemeClr val="dk1"/>
              </a:buClr>
              <a:buSzPts val="1100"/>
              <a:buFont typeface="Arial"/>
              <a:buNone/>
            </a:pPr>
            <a:r>
              <a:rPr lang="en" sz="1050" dirty="0">
                <a:solidFill>
                  <a:schemeClr val="tx1"/>
                </a:solidFill>
                <a:latin typeface="Anaheim"/>
                <a:ea typeface="Anaheim"/>
                <a:cs typeface="Anaheim"/>
                <a:sym typeface="Anaheim"/>
              </a:rPr>
              <a:t>Make-up work will be considered on a case-by-case basis by Ms. Walker.</a:t>
            </a:r>
            <a:endParaRPr sz="1050" dirty="0">
              <a:solidFill>
                <a:schemeClr val="tx1"/>
              </a:solidFill>
              <a:latin typeface="Anaheim"/>
              <a:ea typeface="Anaheim"/>
              <a:cs typeface="Anaheim"/>
              <a:sym typeface="Anaheim"/>
            </a:endParaRPr>
          </a:p>
          <a:p>
            <a:pPr marL="0" marR="0" lvl="0" indent="0" algn="just" rtl="0">
              <a:lnSpc>
                <a:spcPct val="100000"/>
              </a:lnSpc>
              <a:spcBef>
                <a:spcPts val="1200"/>
              </a:spcBef>
              <a:spcAft>
                <a:spcPts val="0"/>
              </a:spcAft>
              <a:buNone/>
            </a:pPr>
            <a:endParaRPr sz="1250" dirty="0">
              <a:solidFill>
                <a:schemeClr val="tx1"/>
              </a:solidFill>
              <a:latin typeface="Anaheim"/>
              <a:ea typeface="Anaheim"/>
              <a:cs typeface="Anaheim"/>
              <a:sym typeface="Anaheim"/>
            </a:endParaRPr>
          </a:p>
          <a:p>
            <a:pPr marL="457200" marR="0" lvl="0" indent="0" algn="just" rtl="0">
              <a:lnSpc>
                <a:spcPct val="100000"/>
              </a:lnSpc>
              <a:spcBef>
                <a:spcPts val="0"/>
              </a:spcBef>
              <a:spcAft>
                <a:spcPts val="0"/>
              </a:spcAft>
              <a:buNone/>
            </a:pPr>
            <a:endParaRPr sz="1250" i="1" dirty="0">
              <a:solidFill>
                <a:schemeClr val="tx1"/>
              </a:solidFill>
              <a:latin typeface="Anaheim"/>
              <a:ea typeface="Anaheim"/>
              <a:cs typeface="Anaheim"/>
              <a:sym typeface="Anaheim"/>
            </a:endParaRPr>
          </a:p>
        </p:txBody>
      </p:sp>
      <p:sp>
        <p:nvSpPr>
          <p:cNvPr id="89" name="Google Shape;89;p14"/>
          <p:cNvSpPr/>
          <p:nvPr/>
        </p:nvSpPr>
        <p:spPr>
          <a:xfrm>
            <a:off x="4620440" y="562751"/>
            <a:ext cx="2372592" cy="288726"/>
          </a:xfrm>
          <a:prstGeom prst="rect">
            <a:avLst/>
          </a:prstGeom>
        </p:spPr>
        <p:txBody>
          <a:bodyPr>
            <a:prstTxWarp prst="textPlain">
              <a:avLst/>
            </a:prstTxWarp>
          </a:bodyPr>
          <a:lstStyle/>
          <a:p>
            <a:pPr lvl="0" algn="ctr"/>
            <a:r>
              <a:rPr b="1" i="0">
                <a:ln>
                  <a:noFill/>
                </a:ln>
                <a:solidFill>
                  <a:schemeClr val="tx1"/>
                </a:solidFill>
                <a:latin typeface="Secular One"/>
              </a:rPr>
              <a:t>Make-up Work Policy:</a:t>
            </a:r>
          </a:p>
        </p:txBody>
      </p:sp>
      <p:sp>
        <p:nvSpPr>
          <p:cNvPr id="90" name="Google Shape;90;p14"/>
          <p:cNvSpPr/>
          <p:nvPr/>
        </p:nvSpPr>
        <p:spPr>
          <a:xfrm>
            <a:off x="361550" y="4386072"/>
            <a:ext cx="6972900" cy="5305500"/>
          </a:xfrm>
          <a:prstGeom prst="roundRect">
            <a:avLst>
              <a:gd name="adj" fmla="val 10589"/>
            </a:avLst>
          </a:prstGeom>
          <a:noFill/>
          <a:ln w="76200" cap="flat" cmpd="sng">
            <a:solidFill>
              <a:schemeClr val="accent1"/>
            </a:solidFill>
            <a:prstDash val="dash"/>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solidFill>
                <a:schemeClr val="tx1"/>
              </a:solidFill>
            </a:endParaRPr>
          </a:p>
        </p:txBody>
      </p:sp>
      <p:sp>
        <p:nvSpPr>
          <p:cNvPr id="91" name="Google Shape;91;p14"/>
          <p:cNvSpPr/>
          <p:nvPr/>
        </p:nvSpPr>
        <p:spPr>
          <a:xfrm>
            <a:off x="4984378" y="2814901"/>
            <a:ext cx="1644713" cy="256581"/>
          </a:xfrm>
          <a:prstGeom prst="rect">
            <a:avLst/>
          </a:prstGeom>
        </p:spPr>
        <p:txBody>
          <a:bodyPr>
            <a:prstTxWarp prst="textPlain">
              <a:avLst/>
            </a:prstTxWarp>
          </a:bodyPr>
          <a:lstStyle/>
          <a:p>
            <a:pPr lvl="0" algn="ctr"/>
            <a:r>
              <a:rPr b="1" i="0">
                <a:ln>
                  <a:noFill/>
                </a:ln>
                <a:solidFill>
                  <a:schemeClr val="tx1"/>
                </a:solidFill>
                <a:latin typeface="Secular One"/>
              </a:rPr>
              <a:t>Tests &amp; Quizzes</a:t>
            </a:r>
          </a:p>
        </p:txBody>
      </p:sp>
      <p:sp>
        <p:nvSpPr>
          <p:cNvPr id="92" name="Google Shape;92;p14"/>
          <p:cNvSpPr txBox="1"/>
          <p:nvPr/>
        </p:nvSpPr>
        <p:spPr>
          <a:xfrm>
            <a:off x="4314825" y="2935500"/>
            <a:ext cx="3019500" cy="20301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1200"/>
              </a:spcBef>
              <a:spcAft>
                <a:spcPts val="1200"/>
              </a:spcAft>
              <a:buNone/>
            </a:pPr>
            <a:r>
              <a:rPr lang="en" sz="1050" dirty="0">
                <a:solidFill>
                  <a:schemeClr val="tx1"/>
                </a:solidFill>
                <a:latin typeface="Anaheim"/>
                <a:ea typeface="Anaheim"/>
                <a:cs typeface="Anaheim"/>
                <a:sym typeface="Anaheim"/>
              </a:rPr>
              <a:t>Tests will be announced; however, </a:t>
            </a:r>
            <a:r>
              <a:rPr lang="en" sz="1050" b="1" dirty="0">
                <a:solidFill>
                  <a:schemeClr val="tx1"/>
                </a:solidFill>
                <a:latin typeface="Anaheim"/>
                <a:ea typeface="Anaheim"/>
                <a:cs typeface="Anaheim"/>
                <a:sym typeface="Anaheim"/>
              </a:rPr>
              <a:t>quizzes</a:t>
            </a:r>
            <a:r>
              <a:rPr lang="en" sz="1050" dirty="0">
                <a:solidFill>
                  <a:schemeClr val="tx1"/>
                </a:solidFill>
                <a:latin typeface="Anaheim"/>
                <a:ea typeface="Anaheim"/>
                <a:cs typeface="Anaheim"/>
                <a:sym typeface="Anaheim"/>
              </a:rPr>
              <a:t> may not be. Therefore, it is important to review class material along with practicing by either reworking the problems from class or utilizing math resources each night. Students’ progress will be monitored using a variety of assessments.</a:t>
            </a:r>
            <a:endParaRPr sz="1050" i="1" dirty="0">
              <a:solidFill>
                <a:schemeClr val="tx1"/>
              </a:solidFill>
              <a:latin typeface="Anaheim"/>
              <a:ea typeface="Anaheim"/>
              <a:cs typeface="Anaheim"/>
              <a:sym typeface="Anaheim"/>
            </a:endParaRPr>
          </a:p>
        </p:txBody>
      </p:sp>
      <p:sp>
        <p:nvSpPr>
          <p:cNvPr id="93" name="Google Shape;93;p14"/>
          <p:cNvSpPr txBox="1"/>
          <p:nvPr/>
        </p:nvSpPr>
        <p:spPr>
          <a:xfrm>
            <a:off x="601100" y="4508400"/>
            <a:ext cx="3225600" cy="4572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200"/>
              </a:spcBef>
              <a:spcAft>
                <a:spcPts val="0"/>
              </a:spcAft>
              <a:buNone/>
            </a:pPr>
            <a:r>
              <a:rPr lang="en" sz="1150" dirty="0">
                <a:solidFill>
                  <a:schemeClr val="tx1"/>
                </a:solidFill>
                <a:latin typeface="Anaheim"/>
                <a:ea typeface="Anaheim"/>
                <a:cs typeface="Anaheim"/>
                <a:sym typeface="Anaheim"/>
              </a:rPr>
              <a:t>1. Be a S.T.A.R. (</a:t>
            </a:r>
            <a:r>
              <a:rPr lang="en" sz="1150" b="1" u="sng" dirty="0">
                <a:solidFill>
                  <a:schemeClr val="tx1"/>
                </a:solidFill>
                <a:latin typeface="Anaheim"/>
                <a:ea typeface="Anaheim"/>
                <a:cs typeface="Anaheim"/>
                <a:sym typeface="Anaheim"/>
              </a:rPr>
              <a:t>S</a:t>
            </a:r>
            <a:r>
              <a:rPr lang="en" sz="1150" dirty="0">
                <a:solidFill>
                  <a:schemeClr val="tx1"/>
                </a:solidFill>
                <a:latin typeface="Anaheim"/>
                <a:ea typeface="Anaheim"/>
                <a:cs typeface="Anaheim"/>
                <a:sym typeface="Anaheim"/>
              </a:rPr>
              <a:t>tudent </a:t>
            </a:r>
            <a:r>
              <a:rPr lang="en" sz="1150" b="1" u="sng" dirty="0">
                <a:solidFill>
                  <a:schemeClr val="tx1"/>
                </a:solidFill>
                <a:latin typeface="Anaheim"/>
                <a:ea typeface="Anaheim"/>
                <a:cs typeface="Anaheim"/>
                <a:sym typeface="Anaheim"/>
              </a:rPr>
              <a:t>T</a:t>
            </a:r>
            <a:r>
              <a:rPr lang="en" sz="1150" dirty="0">
                <a:solidFill>
                  <a:schemeClr val="tx1"/>
                </a:solidFill>
                <a:latin typeface="Anaheim"/>
                <a:ea typeface="Anaheim"/>
                <a:cs typeface="Anaheim"/>
                <a:sym typeface="Anaheim"/>
              </a:rPr>
              <a:t>aking </a:t>
            </a:r>
            <a:r>
              <a:rPr lang="en" sz="1150" b="1" u="sng" dirty="0">
                <a:solidFill>
                  <a:schemeClr val="tx1"/>
                </a:solidFill>
                <a:latin typeface="Anaheim"/>
                <a:ea typeface="Anaheim"/>
                <a:cs typeface="Anaheim"/>
                <a:sym typeface="Anaheim"/>
              </a:rPr>
              <a:t>A</a:t>
            </a:r>
            <a:r>
              <a:rPr lang="en" sz="1150" dirty="0">
                <a:solidFill>
                  <a:schemeClr val="tx1"/>
                </a:solidFill>
                <a:latin typeface="Anaheim"/>
                <a:ea typeface="Anaheim"/>
                <a:cs typeface="Anaheim"/>
                <a:sym typeface="Anaheim"/>
              </a:rPr>
              <a:t>cademic </a:t>
            </a:r>
            <a:r>
              <a:rPr lang="en" sz="1150" b="1" u="sng" dirty="0">
                <a:solidFill>
                  <a:schemeClr val="tx1"/>
                </a:solidFill>
                <a:latin typeface="Anaheim"/>
                <a:ea typeface="Anaheim"/>
                <a:cs typeface="Anaheim"/>
                <a:sym typeface="Anaheim"/>
              </a:rPr>
              <a:t>R</a:t>
            </a:r>
            <a:r>
              <a:rPr lang="en" sz="1150" dirty="0">
                <a:solidFill>
                  <a:schemeClr val="tx1"/>
                </a:solidFill>
                <a:latin typeface="Anaheim"/>
                <a:ea typeface="Anaheim"/>
                <a:cs typeface="Anaheim"/>
                <a:sym typeface="Anaheim"/>
              </a:rPr>
              <a:t>esponsibility).</a:t>
            </a:r>
            <a:endParaRPr sz="1150" dirty="0">
              <a:solidFill>
                <a:schemeClr val="tx1"/>
              </a:solidFill>
              <a:latin typeface="Anaheim"/>
              <a:ea typeface="Anaheim"/>
              <a:cs typeface="Anaheim"/>
              <a:sym typeface="Anaheim"/>
            </a:endParaRPr>
          </a:p>
          <a:p>
            <a:pPr marL="0" lvl="0" indent="0" algn="l" rtl="0">
              <a:lnSpc>
                <a:spcPct val="115000"/>
              </a:lnSpc>
              <a:spcBef>
                <a:spcPts val="1200"/>
              </a:spcBef>
              <a:spcAft>
                <a:spcPts val="0"/>
              </a:spcAft>
              <a:buNone/>
            </a:pPr>
            <a:r>
              <a:rPr lang="en" sz="1150" dirty="0">
                <a:solidFill>
                  <a:schemeClr val="tx1"/>
                </a:solidFill>
                <a:latin typeface="Anaheim"/>
                <a:ea typeface="Anaheim"/>
                <a:cs typeface="Anaheim"/>
                <a:sym typeface="Anaheim"/>
              </a:rPr>
              <a:t>2. High expectations – </a:t>
            </a:r>
            <a:r>
              <a:rPr lang="en" sz="1150" b="1" dirty="0">
                <a:solidFill>
                  <a:schemeClr val="tx1"/>
                </a:solidFill>
                <a:latin typeface="Anaheim"/>
                <a:ea typeface="Anaheim"/>
                <a:cs typeface="Anaheim"/>
                <a:sym typeface="Anaheim"/>
              </a:rPr>
              <a:t>ALL DAY, EVERY DAY!</a:t>
            </a:r>
            <a:endParaRPr sz="1150" b="1" dirty="0">
              <a:solidFill>
                <a:schemeClr val="tx1"/>
              </a:solidFill>
              <a:latin typeface="Anaheim"/>
              <a:ea typeface="Anaheim"/>
              <a:cs typeface="Anaheim"/>
              <a:sym typeface="Anaheim"/>
            </a:endParaRPr>
          </a:p>
          <a:p>
            <a:pPr marL="0" lvl="0" indent="0" algn="l" rtl="0">
              <a:lnSpc>
                <a:spcPct val="115000"/>
              </a:lnSpc>
              <a:spcBef>
                <a:spcPts val="1200"/>
              </a:spcBef>
              <a:spcAft>
                <a:spcPts val="0"/>
              </a:spcAft>
              <a:buNone/>
            </a:pPr>
            <a:r>
              <a:rPr lang="en" sz="1150" dirty="0">
                <a:solidFill>
                  <a:schemeClr val="tx1"/>
                </a:solidFill>
                <a:latin typeface="Anaheim"/>
                <a:ea typeface="Anaheim"/>
                <a:cs typeface="Anaheim"/>
                <a:sym typeface="Anaheim"/>
              </a:rPr>
              <a:t>3. Adhere to all policies, rules, and regulations outlined in the student handbook. All school rules apply in my classroom.</a:t>
            </a:r>
            <a:endParaRPr sz="1150" dirty="0">
              <a:solidFill>
                <a:schemeClr val="tx1"/>
              </a:solidFill>
              <a:latin typeface="Anaheim"/>
              <a:ea typeface="Anaheim"/>
              <a:cs typeface="Anaheim"/>
              <a:sym typeface="Anaheim"/>
            </a:endParaRPr>
          </a:p>
          <a:p>
            <a:pPr marL="0" lvl="0" indent="0" algn="l" rtl="0">
              <a:lnSpc>
                <a:spcPct val="115000"/>
              </a:lnSpc>
              <a:spcBef>
                <a:spcPts val="1200"/>
              </a:spcBef>
              <a:spcAft>
                <a:spcPts val="0"/>
              </a:spcAft>
              <a:buNone/>
            </a:pPr>
            <a:r>
              <a:rPr lang="en" sz="1150" b="1" dirty="0">
                <a:solidFill>
                  <a:schemeClr val="tx1"/>
                </a:solidFill>
                <a:latin typeface="Anaheim"/>
                <a:ea typeface="Anaheim"/>
                <a:cs typeface="Anaheim"/>
                <a:sym typeface="Anaheim"/>
              </a:rPr>
              <a:t>4. ABSOLUTELY NO UNAUTHORIZED TECHNOLOGY!! (No PHONES, HEADPHONES, IPADS, TABLETS)</a:t>
            </a:r>
          </a:p>
          <a:p>
            <a:pPr marL="0" lvl="0" indent="0" algn="l" rtl="0">
              <a:lnSpc>
                <a:spcPct val="115000"/>
              </a:lnSpc>
              <a:spcBef>
                <a:spcPts val="1200"/>
              </a:spcBef>
              <a:spcAft>
                <a:spcPts val="0"/>
              </a:spcAft>
              <a:buNone/>
            </a:pPr>
            <a:r>
              <a:rPr lang="en" sz="1150" dirty="0">
                <a:solidFill>
                  <a:schemeClr val="tx1"/>
                </a:solidFill>
                <a:latin typeface="Anaheim"/>
                <a:ea typeface="Anaheim"/>
                <a:cs typeface="Anaheim"/>
                <a:sym typeface="Anaheim"/>
              </a:rPr>
              <a:t>5. No food or drinks (water is acceptable) in class.</a:t>
            </a:r>
            <a:endParaRPr sz="1150" dirty="0">
              <a:solidFill>
                <a:schemeClr val="tx1"/>
              </a:solidFill>
              <a:latin typeface="Anaheim"/>
              <a:ea typeface="Anaheim"/>
              <a:cs typeface="Anaheim"/>
              <a:sym typeface="Anaheim"/>
            </a:endParaRPr>
          </a:p>
          <a:p>
            <a:pPr marL="0" lvl="0" indent="0" algn="l" rtl="0">
              <a:lnSpc>
                <a:spcPct val="115000"/>
              </a:lnSpc>
              <a:spcBef>
                <a:spcPts val="1200"/>
              </a:spcBef>
              <a:spcAft>
                <a:spcPts val="0"/>
              </a:spcAft>
              <a:buClr>
                <a:schemeClr val="dk1"/>
              </a:buClr>
              <a:buSzPts val="1100"/>
              <a:buFont typeface="Arial"/>
              <a:buNone/>
            </a:pPr>
            <a:r>
              <a:rPr lang="en" sz="1150" dirty="0">
                <a:solidFill>
                  <a:schemeClr val="tx1"/>
                </a:solidFill>
                <a:latin typeface="Anaheim"/>
                <a:ea typeface="Anaheim"/>
                <a:cs typeface="Anaheim"/>
                <a:sym typeface="Anaheim"/>
              </a:rPr>
              <a:t>6. Profanity will not be tolerated! If it is not said in church then DO NOT say it in class.</a:t>
            </a:r>
            <a:endParaRPr sz="1150" dirty="0">
              <a:solidFill>
                <a:schemeClr val="tx1"/>
              </a:solidFill>
              <a:latin typeface="Anaheim"/>
              <a:ea typeface="Anaheim"/>
              <a:cs typeface="Anaheim"/>
              <a:sym typeface="Anaheim"/>
            </a:endParaRPr>
          </a:p>
          <a:p>
            <a:pPr marL="0" lvl="0" indent="0" algn="l" rtl="0">
              <a:lnSpc>
                <a:spcPct val="115000"/>
              </a:lnSpc>
              <a:spcBef>
                <a:spcPts val="1200"/>
              </a:spcBef>
              <a:spcAft>
                <a:spcPts val="0"/>
              </a:spcAft>
              <a:buClr>
                <a:schemeClr val="dk1"/>
              </a:buClr>
              <a:buSzPts val="1100"/>
              <a:buFont typeface="Arial"/>
              <a:buNone/>
            </a:pPr>
            <a:r>
              <a:rPr lang="en" sz="1150" dirty="0">
                <a:solidFill>
                  <a:schemeClr val="tx1"/>
                </a:solidFill>
                <a:latin typeface="Anaheim"/>
                <a:ea typeface="Anaheim"/>
                <a:cs typeface="Anaheim"/>
                <a:sym typeface="Anaheim"/>
              </a:rPr>
              <a:t>7. Refrain from throwing anything.</a:t>
            </a:r>
            <a:endParaRPr sz="1150" dirty="0">
              <a:solidFill>
                <a:schemeClr val="tx1"/>
              </a:solidFill>
              <a:latin typeface="Anaheim"/>
              <a:ea typeface="Anaheim"/>
              <a:cs typeface="Anaheim"/>
              <a:sym typeface="Anaheim"/>
            </a:endParaRPr>
          </a:p>
          <a:p>
            <a:pPr marL="0" lvl="0" indent="0" algn="l" rtl="0">
              <a:lnSpc>
                <a:spcPct val="115000"/>
              </a:lnSpc>
              <a:spcBef>
                <a:spcPts val="1200"/>
              </a:spcBef>
              <a:spcAft>
                <a:spcPts val="0"/>
              </a:spcAft>
              <a:buNone/>
            </a:pPr>
            <a:r>
              <a:rPr lang="en" sz="1150" dirty="0">
                <a:solidFill>
                  <a:schemeClr val="tx1"/>
                </a:solidFill>
                <a:latin typeface="Anaheim"/>
                <a:ea typeface="Anaheim"/>
                <a:cs typeface="Anaheim"/>
                <a:sym typeface="Anaheim"/>
              </a:rPr>
              <a:t>8. There is to be no destruction or defacing of any items in the classroom.</a:t>
            </a:r>
            <a:endParaRPr sz="1150" dirty="0">
              <a:solidFill>
                <a:schemeClr val="tx1"/>
              </a:solidFill>
              <a:latin typeface="Anaheim"/>
              <a:ea typeface="Anaheim"/>
              <a:cs typeface="Anaheim"/>
              <a:sym typeface="Anaheim"/>
            </a:endParaRPr>
          </a:p>
          <a:p>
            <a:pPr marL="0" lvl="0" indent="0" algn="l" rtl="0">
              <a:lnSpc>
                <a:spcPct val="115000"/>
              </a:lnSpc>
              <a:spcBef>
                <a:spcPts val="1200"/>
              </a:spcBef>
              <a:spcAft>
                <a:spcPts val="0"/>
              </a:spcAft>
              <a:buNone/>
            </a:pPr>
            <a:r>
              <a:rPr lang="en" sz="1150" dirty="0">
                <a:solidFill>
                  <a:schemeClr val="tx1"/>
                </a:solidFill>
                <a:latin typeface="Anaheim"/>
                <a:ea typeface="Anaheim"/>
                <a:cs typeface="Anaheim"/>
                <a:sym typeface="Anaheim"/>
              </a:rPr>
              <a:t>Note: Each day cellphones will be collected at the start of class in a location where students can see them, and can be retrieved when exiting the class for the day. </a:t>
            </a:r>
            <a:endParaRPr sz="1150" dirty="0">
              <a:solidFill>
                <a:schemeClr val="tx1"/>
              </a:solidFill>
              <a:latin typeface="Anaheim"/>
              <a:ea typeface="Anaheim"/>
              <a:cs typeface="Anaheim"/>
              <a:sym typeface="Anaheim"/>
            </a:endParaRPr>
          </a:p>
          <a:p>
            <a:pPr marL="0" lvl="0" indent="0" algn="just" rtl="0">
              <a:spcBef>
                <a:spcPts val="1200"/>
              </a:spcBef>
              <a:spcAft>
                <a:spcPts val="0"/>
              </a:spcAft>
              <a:buNone/>
            </a:pPr>
            <a:endParaRPr sz="1150" dirty="0">
              <a:solidFill>
                <a:schemeClr val="tx1"/>
              </a:solidFill>
              <a:latin typeface="Anaheim"/>
              <a:ea typeface="Anaheim"/>
              <a:cs typeface="Anaheim"/>
              <a:sym typeface="Anaheim"/>
            </a:endParaRPr>
          </a:p>
          <a:p>
            <a:pPr marL="0" lvl="0" indent="0" algn="just" rtl="0">
              <a:spcBef>
                <a:spcPts val="0"/>
              </a:spcBef>
              <a:spcAft>
                <a:spcPts val="0"/>
              </a:spcAft>
              <a:buNone/>
            </a:pPr>
            <a:endParaRPr sz="1150" dirty="0">
              <a:solidFill>
                <a:schemeClr val="tx1"/>
              </a:solidFill>
              <a:latin typeface="Anaheim"/>
              <a:ea typeface="Anaheim"/>
              <a:cs typeface="Anaheim"/>
              <a:sym typeface="Anaheim"/>
            </a:endParaRPr>
          </a:p>
        </p:txBody>
      </p:sp>
      <p:sp>
        <p:nvSpPr>
          <p:cNvPr id="94" name="Google Shape;94;p14"/>
          <p:cNvSpPr/>
          <p:nvPr/>
        </p:nvSpPr>
        <p:spPr>
          <a:xfrm>
            <a:off x="1081902" y="4508401"/>
            <a:ext cx="1834120" cy="230518"/>
          </a:xfrm>
          <a:prstGeom prst="rect">
            <a:avLst/>
          </a:prstGeom>
        </p:spPr>
        <p:txBody>
          <a:bodyPr>
            <a:prstTxWarp prst="textPlain">
              <a:avLst/>
            </a:prstTxWarp>
          </a:bodyPr>
          <a:lstStyle/>
          <a:p>
            <a:pPr lvl="0" algn="ctr"/>
            <a:r>
              <a:rPr b="1" i="0">
                <a:ln>
                  <a:noFill/>
                </a:ln>
                <a:solidFill>
                  <a:schemeClr val="tx1"/>
                </a:solidFill>
                <a:latin typeface="Secular One"/>
              </a:rPr>
              <a:t>Classroom Rules:</a:t>
            </a:r>
          </a:p>
        </p:txBody>
      </p:sp>
      <p:sp>
        <p:nvSpPr>
          <p:cNvPr id="95" name="Google Shape;95;p14"/>
          <p:cNvSpPr/>
          <p:nvPr/>
        </p:nvSpPr>
        <p:spPr>
          <a:xfrm>
            <a:off x="4668491" y="4508401"/>
            <a:ext cx="1960619" cy="230518"/>
          </a:xfrm>
          <a:prstGeom prst="rect">
            <a:avLst/>
          </a:prstGeom>
        </p:spPr>
        <p:txBody>
          <a:bodyPr>
            <a:prstTxWarp prst="textPlain">
              <a:avLst/>
            </a:prstTxWarp>
          </a:bodyPr>
          <a:lstStyle/>
          <a:p>
            <a:pPr lvl="0" algn="ctr"/>
            <a:r>
              <a:rPr b="1" i="0">
                <a:ln>
                  <a:noFill/>
                </a:ln>
                <a:solidFill>
                  <a:schemeClr val="tx1"/>
                </a:solidFill>
                <a:latin typeface="Secular One"/>
              </a:rPr>
              <a:t>Classroom Norms:</a:t>
            </a:r>
          </a:p>
        </p:txBody>
      </p:sp>
      <p:sp>
        <p:nvSpPr>
          <p:cNvPr id="96" name="Google Shape;96;p14"/>
          <p:cNvSpPr txBox="1"/>
          <p:nvPr/>
        </p:nvSpPr>
        <p:spPr>
          <a:xfrm>
            <a:off x="4276725" y="4511075"/>
            <a:ext cx="3019200" cy="27714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1200"/>
              </a:spcBef>
              <a:spcAft>
                <a:spcPts val="0"/>
              </a:spcAft>
              <a:buClr>
                <a:schemeClr val="dk1"/>
              </a:buClr>
              <a:buSzPts val="1100"/>
              <a:buFont typeface="Arial"/>
              <a:buNone/>
            </a:pPr>
            <a:r>
              <a:rPr lang="en" sz="1150" b="1" dirty="0">
                <a:solidFill>
                  <a:schemeClr val="tx1"/>
                </a:solidFill>
                <a:latin typeface="Anaheim"/>
                <a:ea typeface="Anaheim"/>
                <a:cs typeface="Anaheim"/>
                <a:sym typeface="Anaheim"/>
              </a:rPr>
              <a:t>Be respectful,</a:t>
            </a:r>
            <a:r>
              <a:rPr lang="en" sz="1150" dirty="0">
                <a:solidFill>
                  <a:schemeClr val="tx1"/>
                </a:solidFill>
                <a:latin typeface="Anaheim"/>
                <a:ea typeface="Anaheim"/>
                <a:cs typeface="Anaheim"/>
                <a:sym typeface="Anaheim"/>
              </a:rPr>
              <a:t> on time, and present with ALL your needed materials for class.</a:t>
            </a:r>
            <a:endParaRPr sz="1150" dirty="0">
              <a:solidFill>
                <a:schemeClr val="tx1"/>
              </a:solidFill>
              <a:latin typeface="Anaheim"/>
              <a:ea typeface="Anaheim"/>
              <a:cs typeface="Anaheim"/>
              <a:sym typeface="Anaheim"/>
            </a:endParaRPr>
          </a:p>
          <a:p>
            <a:pPr marL="0" lvl="0" indent="0" algn="l" rtl="0">
              <a:lnSpc>
                <a:spcPct val="115000"/>
              </a:lnSpc>
              <a:spcBef>
                <a:spcPts val="1200"/>
              </a:spcBef>
              <a:spcAft>
                <a:spcPts val="0"/>
              </a:spcAft>
              <a:buNone/>
            </a:pPr>
            <a:r>
              <a:rPr lang="en" sz="1150" b="1" dirty="0">
                <a:solidFill>
                  <a:schemeClr val="tx1"/>
                </a:solidFill>
                <a:latin typeface="Anaheim"/>
                <a:ea typeface="Anaheim"/>
                <a:cs typeface="Anaheim"/>
                <a:sym typeface="Anaheim"/>
              </a:rPr>
              <a:t>Enter,</a:t>
            </a:r>
            <a:r>
              <a:rPr lang="en" sz="1150" dirty="0">
                <a:solidFill>
                  <a:schemeClr val="tx1"/>
                </a:solidFill>
                <a:latin typeface="Anaheim"/>
                <a:ea typeface="Anaheim"/>
                <a:cs typeface="Anaheim"/>
                <a:sym typeface="Anaheim"/>
              </a:rPr>
              <a:t> go to your assigned seat, and read the board! – Remember the 10/10 RULE! This means no passes will be given during class's first and last 10 minutes.</a:t>
            </a:r>
            <a:endParaRPr sz="1150" dirty="0">
              <a:solidFill>
                <a:schemeClr val="tx1"/>
              </a:solidFill>
              <a:latin typeface="Anaheim"/>
              <a:ea typeface="Anaheim"/>
              <a:cs typeface="Anaheim"/>
              <a:sym typeface="Anaheim"/>
            </a:endParaRPr>
          </a:p>
          <a:p>
            <a:pPr marL="0" lvl="0" indent="0" algn="l" rtl="0">
              <a:lnSpc>
                <a:spcPct val="115000"/>
              </a:lnSpc>
              <a:spcBef>
                <a:spcPts val="1200"/>
              </a:spcBef>
              <a:spcAft>
                <a:spcPts val="0"/>
              </a:spcAft>
              <a:buClr>
                <a:schemeClr val="dk1"/>
              </a:buClr>
              <a:buSzPts val="1100"/>
              <a:buFont typeface="Arial"/>
              <a:buNone/>
            </a:pPr>
            <a:r>
              <a:rPr lang="en" sz="1150" b="1" dirty="0">
                <a:solidFill>
                  <a:schemeClr val="tx1"/>
                </a:solidFill>
                <a:latin typeface="Anaheim"/>
                <a:ea typeface="Anaheim"/>
                <a:cs typeface="Anaheim"/>
                <a:sym typeface="Anaheim"/>
              </a:rPr>
              <a:t>Pay attention</a:t>
            </a:r>
            <a:r>
              <a:rPr lang="en" sz="1150" dirty="0">
                <a:solidFill>
                  <a:schemeClr val="tx1"/>
                </a:solidFill>
                <a:latin typeface="Anaheim"/>
                <a:ea typeface="Anaheim"/>
                <a:cs typeface="Anaheim"/>
                <a:sym typeface="Anaheim"/>
              </a:rPr>
              <a:t> during instruction and follow directions as they are given.</a:t>
            </a:r>
            <a:endParaRPr sz="1150" dirty="0">
              <a:solidFill>
                <a:schemeClr val="tx1"/>
              </a:solidFill>
              <a:latin typeface="Anaheim"/>
              <a:ea typeface="Anaheim"/>
              <a:cs typeface="Anaheim"/>
              <a:sym typeface="Anaheim"/>
            </a:endParaRPr>
          </a:p>
          <a:p>
            <a:pPr marL="0" lvl="0" indent="0" algn="l" rtl="0">
              <a:lnSpc>
                <a:spcPct val="115000"/>
              </a:lnSpc>
              <a:spcBef>
                <a:spcPts val="1200"/>
              </a:spcBef>
              <a:spcAft>
                <a:spcPts val="0"/>
              </a:spcAft>
              <a:buClr>
                <a:schemeClr val="dk1"/>
              </a:buClr>
              <a:buSzPts val="1100"/>
              <a:buFont typeface="Arial"/>
              <a:buNone/>
            </a:pPr>
            <a:r>
              <a:rPr lang="en" sz="1150" b="1" dirty="0">
                <a:solidFill>
                  <a:schemeClr val="tx1"/>
                </a:solidFill>
                <a:latin typeface="Anaheim"/>
                <a:ea typeface="Anaheim"/>
                <a:cs typeface="Anaheim"/>
                <a:sym typeface="Anaheim"/>
              </a:rPr>
              <a:t>Remain seated always</a:t>
            </a:r>
            <a:r>
              <a:rPr lang="en" sz="1150" dirty="0">
                <a:solidFill>
                  <a:schemeClr val="tx1"/>
                </a:solidFill>
                <a:latin typeface="Anaheim"/>
                <a:ea typeface="Anaheim"/>
                <a:cs typeface="Anaheim"/>
                <a:sym typeface="Anaheim"/>
              </a:rPr>
              <a:t>, raise your hand, and stay engaged when working.</a:t>
            </a:r>
            <a:endParaRPr sz="1150" dirty="0">
              <a:solidFill>
                <a:schemeClr val="tx1"/>
              </a:solidFill>
              <a:latin typeface="Anaheim"/>
              <a:ea typeface="Anaheim"/>
              <a:cs typeface="Anaheim"/>
              <a:sym typeface="Anaheim"/>
            </a:endParaRPr>
          </a:p>
          <a:p>
            <a:pPr marL="0" lvl="0" indent="0" algn="l" rtl="0">
              <a:lnSpc>
                <a:spcPct val="115000"/>
              </a:lnSpc>
              <a:spcBef>
                <a:spcPts val="1200"/>
              </a:spcBef>
              <a:spcAft>
                <a:spcPts val="0"/>
              </a:spcAft>
              <a:buClr>
                <a:schemeClr val="dk1"/>
              </a:buClr>
              <a:buSzPts val="1100"/>
              <a:buFont typeface="Arial"/>
              <a:buNone/>
            </a:pPr>
            <a:r>
              <a:rPr lang="en" sz="1150" b="1" dirty="0">
                <a:solidFill>
                  <a:schemeClr val="tx1"/>
                </a:solidFill>
                <a:latin typeface="Anaheim"/>
                <a:ea typeface="Anaheim"/>
                <a:cs typeface="Anaheim"/>
                <a:sym typeface="Anaheim"/>
              </a:rPr>
              <a:t>Remain SILENT</a:t>
            </a:r>
            <a:r>
              <a:rPr lang="en" sz="1150" dirty="0">
                <a:solidFill>
                  <a:schemeClr val="tx1"/>
                </a:solidFill>
                <a:latin typeface="Anaheim"/>
                <a:ea typeface="Anaheim"/>
                <a:cs typeface="Anaheim"/>
                <a:sym typeface="Anaheim"/>
              </a:rPr>
              <a:t> during quizzes and tests –         failure to do so will result in a zero (0).</a:t>
            </a:r>
            <a:endParaRPr sz="1150" dirty="0">
              <a:solidFill>
                <a:schemeClr val="tx1"/>
              </a:solidFill>
              <a:latin typeface="Anaheim"/>
              <a:ea typeface="Anaheim"/>
              <a:cs typeface="Anaheim"/>
              <a:sym typeface="Anaheim"/>
            </a:endParaRPr>
          </a:p>
          <a:p>
            <a:pPr marL="0" lvl="0" indent="0" algn="l" rtl="0">
              <a:lnSpc>
                <a:spcPct val="115000"/>
              </a:lnSpc>
              <a:spcBef>
                <a:spcPts val="1200"/>
              </a:spcBef>
              <a:spcAft>
                <a:spcPts val="0"/>
              </a:spcAft>
              <a:buClr>
                <a:schemeClr val="dk1"/>
              </a:buClr>
              <a:buSzPts val="1100"/>
              <a:buFont typeface="Arial"/>
              <a:buNone/>
            </a:pPr>
            <a:r>
              <a:rPr lang="en" sz="1150" b="1" dirty="0">
                <a:solidFill>
                  <a:schemeClr val="tx1"/>
                </a:solidFill>
                <a:latin typeface="Anaheim"/>
                <a:ea typeface="Anaheim"/>
                <a:cs typeface="Anaheim"/>
                <a:sym typeface="Anaheim"/>
              </a:rPr>
              <a:t>Maintaining </a:t>
            </a:r>
            <a:r>
              <a:rPr lang="en" sz="1150" dirty="0">
                <a:solidFill>
                  <a:schemeClr val="tx1"/>
                </a:solidFill>
                <a:latin typeface="Anaheim"/>
                <a:ea typeface="Anaheim"/>
                <a:cs typeface="Anaheim"/>
                <a:sym typeface="Anaheim"/>
              </a:rPr>
              <a:t>a</a:t>
            </a:r>
            <a:r>
              <a:rPr lang="en" sz="1150" b="1" dirty="0">
                <a:solidFill>
                  <a:schemeClr val="tx1"/>
                </a:solidFill>
                <a:latin typeface="Anaheim"/>
                <a:ea typeface="Anaheim"/>
                <a:cs typeface="Anaheim"/>
                <a:sym typeface="Anaheim"/>
              </a:rPr>
              <a:t> </a:t>
            </a:r>
            <a:r>
              <a:rPr lang="en" sz="1150" dirty="0">
                <a:solidFill>
                  <a:schemeClr val="tx1"/>
                </a:solidFill>
                <a:latin typeface="Anaheim"/>
                <a:ea typeface="Anaheim"/>
                <a:cs typeface="Anaheim"/>
                <a:sym typeface="Anaheim"/>
              </a:rPr>
              <a:t>safe and clean environment is your responsibility</a:t>
            </a:r>
            <a:endParaRPr sz="1150" dirty="0">
              <a:solidFill>
                <a:schemeClr val="tx1"/>
              </a:solidFill>
              <a:latin typeface="Anaheim"/>
              <a:ea typeface="Anaheim"/>
              <a:cs typeface="Anaheim"/>
              <a:sym typeface="Anaheim"/>
            </a:endParaRPr>
          </a:p>
          <a:p>
            <a:pPr marL="0" lvl="0" indent="0" algn="l" rtl="0">
              <a:lnSpc>
                <a:spcPct val="115000"/>
              </a:lnSpc>
              <a:spcBef>
                <a:spcPts val="1200"/>
              </a:spcBef>
              <a:spcAft>
                <a:spcPts val="0"/>
              </a:spcAft>
              <a:buClr>
                <a:schemeClr val="dk1"/>
              </a:buClr>
              <a:buSzPts val="1100"/>
              <a:buFont typeface="Arial"/>
              <a:buNone/>
            </a:pPr>
            <a:r>
              <a:rPr lang="en" sz="1150" b="1" dirty="0">
                <a:solidFill>
                  <a:schemeClr val="tx1"/>
                </a:solidFill>
                <a:latin typeface="Anaheim"/>
                <a:ea typeface="Anaheim"/>
                <a:cs typeface="Anaheim"/>
                <a:sym typeface="Anaheim"/>
              </a:rPr>
              <a:t>Follow </a:t>
            </a:r>
            <a:r>
              <a:rPr lang="en" sz="1150" dirty="0">
                <a:solidFill>
                  <a:schemeClr val="tx1"/>
                </a:solidFill>
                <a:latin typeface="Anaheim"/>
                <a:ea typeface="Anaheim"/>
                <a:cs typeface="Anaheim"/>
                <a:sym typeface="Anaheim"/>
              </a:rPr>
              <a:t>all Butler Summer School policies and the RCSS Code of Conduct.</a:t>
            </a:r>
            <a:endParaRPr sz="1150" dirty="0">
              <a:solidFill>
                <a:schemeClr val="tx1"/>
              </a:solidFill>
              <a:latin typeface="Anaheim"/>
              <a:ea typeface="Anaheim"/>
              <a:cs typeface="Anaheim"/>
              <a:sym typeface="Anaheim"/>
            </a:endParaRPr>
          </a:p>
          <a:p>
            <a:pPr marL="0" lvl="0" indent="0" algn="l" rtl="0">
              <a:lnSpc>
                <a:spcPct val="115000"/>
              </a:lnSpc>
              <a:spcBef>
                <a:spcPts val="1200"/>
              </a:spcBef>
              <a:spcAft>
                <a:spcPts val="0"/>
              </a:spcAft>
              <a:buClr>
                <a:schemeClr val="dk1"/>
              </a:buClr>
              <a:buSzPts val="1100"/>
              <a:buFont typeface="Arial"/>
              <a:buNone/>
            </a:pPr>
            <a:r>
              <a:rPr lang="en" sz="1150" b="1" dirty="0">
                <a:solidFill>
                  <a:schemeClr val="tx1"/>
                </a:solidFill>
                <a:latin typeface="Anaheim"/>
                <a:ea typeface="Anaheim"/>
                <a:cs typeface="Anaheim"/>
                <a:sym typeface="Anaheim"/>
              </a:rPr>
              <a:t>Remember</a:t>
            </a:r>
            <a:r>
              <a:rPr lang="en" sz="1150" dirty="0">
                <a:solidFill>
                  <a:schemeClr val="tx1"/>
                </a:solidFill>
                <a:latin typeface="Anaheim"/>
                <a:ea typeface="Anaheim"/>
                <a:cs typeface="Anaheim"/>
                <a:sym typeface="Anaheim"/>
              </a:rPr>
              <a:t> No Effort = No Help</a:t>
            </a:r>
            <a:endParaRPr sz="1150" dirty="0">
              <a:solidFill>
                <a:schemeClr val="tx1"/>
              </a:solidFill>
              <a:latin typeface="Anaheim"/>
              <a:ea typeface="Anaheim"/>
              <a:cs typeface="Anaheim"/>
              <a:sym typeface="Anaheim"/>
            </a:endParaRPr>
          </a:p>
          <a:p>
            <a:pPr marL="0" marR="0" lvl="0" indent="0" algn="just" rtl="0">
              <a:lnSpc>
                <a:spcPct val="100000"/>
              </a:lnSpc>
              <a:spcBef>
                <a:spcPts val="1200"/>
              </a:spcBef>
              <a:spcAft>
                <a:spcPts val="0"/>
              </a:spcAft>
              <a:buNone/>
            </a:pPr>
            <a:endParaRPr sz="1150" dirty="0">
              <a:solidFill>
                <a:schemeClr val="tx1"/>
              </a:solidFill>
              <a:latin typeface="Anaheim"/>
              <a:ea typeface="Anaheim"/>
              <a:cs typeface="Anaheim"/>
              <a:sym typeface="Anaheim"/>
            </a:endParaRPr>
          </a:p>
          <a:p>
            <a:pPr marL="0" marR="0" lvl="0" indent="0" algn="just" rtl="0">
              <a:lnSpc>
                <a:spcPct val="100000"/>
              </a:lnSpc>
              <a:spcBef>
                <a:spcPts val="0"/>
              </a:spcBef>
              <a:spcAft>
                <a:spcPts val="0"/>
              </a:spcAft>
              <a:buNone/>
            </a:pPr>
            <a:endParaRPr sz="1150" dirty="0">
              <a:solidFill>
                <a:schemeClr val="tx1"/>
              </a:solidFill>
              <a:latin typeface="Anaheim"/>
              <a:ea typeface="Anaheim"/>
              <a:cs typeface="Anaheim"/>
              <a:sym typeface="Anaheim"/>
            </a:endParaRPr>
          </a:p>
          <a:p>
            <a:pPr marL="0" marR="0" lvl="0" indent="0" algn="just" rtl="0">
              <a:lnSpc>
                <a:spcPct val="100000"/>
              </a:lnSpc>
              <a:spcBef>
                <a:spcPts val="0"/>
              </a:spcBef>
              <a:spcAft>
                <a:spcPts val="0"/>
              </a:spcAft>
              <a:buNone/>
            </a:pPr>
            <a:endParaRPr sz="1150" dirty="0">
              <a:solidFill>
                <a:schemeClr val="tx1"/>
              </a:solidFill>
              <a:latin typeface="Anaheim"/>
              <a:ea typeface="Anaheim"/>
              <a:cs typeface="Anaheim"/>
              <a:sym typeface="Anaheim"/>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2980</TotalTime>
  <Words>1012</Words>
  <Application>Microsoft Office PowerPoint</Application>
  <PresentationFormat>Custom</PresentationFormat>
  <Paragraphs>76</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Anaheim</vt:lpstr>
      <vt:lpstr>Arial</vt:lpstr>
      <vt:lpstr>Secular One</vt:lpstr>
      <vt:lpstr>Zeyada</vt:lpstr>
      <vt:lpstr>Simple Light</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Gondrala, Goutham</dc:creator>
  <cp:lastModifiedBy>Gondrala, Goutham</cp:lastModifiedBy>
  <cp:revision>14</cp:revision>
  <dcterms:modified xsi:type="dcterms:W3CDTF">2024-08-05T15:14:23Z</dcterms:modified>
</cp:coreProperties>
</file>